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data4.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8"/>
  </p:notesMasterIdLst>
  <p:sldIdLst>
    <p:sldId id="373" r:id="rId2"/>
    <p:sldId id="370" r:id="rId3"/>
    <p:sldId id="356" r:id="rId4"/>
    <p:sldId id="371" r:id="rId5"/>
    <p:sldId id="372" r:id="rId6"/>
    <p:sldId id="274" r:id="rId7"/>
    <p:sldId id="304" r:id="rId8"/>
    <p:sldId id="305" r:id="rId9"/>
    <p:sldId id="306" r:id="rId10"/>
    <p:sldId id="346" r:id="rId11"/>
    <p:sldId id="309" r:id="rId12"/>
    <p:sldId id="308" r:id="rId13"/>
    <p:sldId id="276" r:id="rId14"/>
    <p:sldId id="312" r:id="rId15"/>
    <p:sldId id="313" r:id="rId16"/>
    <p:sldId id="310" r:id="rId17"/>
    <p:sldId id="385" r:id="rId18"/>
    <p:sldId id="315" r:id="rId19"/>
    <p:sldId id="386" r:id="rId20"/>
    <p:sldId id="388" r:id="rId21"/>
    <p:sldId id="387" r:id="rId22"/>
    <p:sldId id="379" r:id="rId23"/>
    <p:sldId id="316" r:id="rId24"/>
    <p:sldId id="389" r:id="rId25"/>
    <p:sldId id="317" r:id="rId26"/>
    <p:sldId id="390" r:id="rId27"/>
    <p:sldId id="318" r:id="rId28"/>
    <p:sldId id="319" r:id="rId29"/>
    <p:sldId id="299" r:id="rId30"/>
    <p:sldId id="320" r:id="rId31"/>
    <p:sldId id="300" r:id="rId32"/>
    <p:sldId id="392" r:id="rId33"/>
    <p:sldId id="393" r:id="rId34"/>
    <p:sldId id="394" r:id="rId35"/>
    <p:sldId id="378" r:id="rId36"/>
    <p:sldId id="277" r:id="rId37"/>
    <p:sldId id="278" r:id="rId38"/>
    <p:sldId id="396" r:id="rId39"/>
    <p:sldId id="279" r:id="rId40"/>
    <p:sldId id="347" r:id="rId41"/>
    <p:sldId id="322" r:id="rId42"/>
    <p:sldId id="397" r:id="rId43"/>
    <p:sldId id="324" r:id="rId44"/>
    <p:sldId id="323" r:id="rId45"/>
    <p:sldId id="395" r:id="rId46"/>
    <p:sldId id="325" r:id="rId47"/>
    <p:sldId id="332" r:id="rId48"/>
    <p:sldId id="334" r:id="rId49"/>
    <p:sldId id="348" r:id="rId50"/>
    <p:sldId id="335" r:id="rId51"/>
    <p:sldId id="342" r:id="rId52"/>
    <p:sldId id="336" r:id="rId53"/>
    <p:sldId id="337" r:id="rId54"/>
    <p:sldId id="338" r:id="rId55"/>
    <p:sldId id="341" r:id="rId56"/>
    <p:sldId id="339" r:id="rId57"/>
    <p:sldId id="344" r:id="rId58"/>
    <p:sldId id="340" r:id="rId59"/>
    <p:sldId id="352" r:id="rId60"/>
    <p:sldId id="354" r:id="rId61"/>
    <p:sldId id="384" r:id="rId62"/>
    <p:sldId id="382" r:id="rId63"/>
    <p:sldId id="327" r:id="rId64"/>
    <p:sldId id="328" r:id="rId65"/>
    <p:sldId id="281" r:id="rId66"/>
    <p:sldId id="329" r:id="rId67"/>
    <p:sldId id="330" r:id="rId68"/>
    <p:sldId id="343" r:id="rId69"/>
    <p:sldId id="350" r:id="rId70"/>
    <p:sldId id="383" r:id="rId71"/>
    <p:sldId id="293" r:id="rId72"/>
    <p:sldId id="295" r:id="rId73"/>
    <p:sldId id="297" r:id="rId74"/>
    <p:sldId id="351" r:id="rId75"/>
    <p:sldId id="331" r:id="rId76"/>
    <p:sldId id="296" r:id="rId77"/>
  </p:sldIdLst>
  <p:sldSz cx="12192000" cy="6858000"/>
  <p:notesSz cx="6858000" cy="9144000"/>
  <p:custDataLst>
    <p:tags r:id="rId7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373"/>
            <p14:sldId id="370"/>
          </p14:sldIdLst>
        </p14:section>
        <p14:section name="0. The None type and pass keyword" id="{93D1B086-EB81-4A64-97C4-E7B7F5BD2734}">
          <p14:sldIdLst>
            <p14:sldId id="356"/>
            <p14:sldId id="371"/>
            <p14:sldId id="372"/>
          </p14:sldIdLst>
        </p14:section>
        <p14:section name="1.a The boolean type" id="{4C3881FC-7330-4F42-A865-FB0962FCB915}">
          <p14:sldIdLst>
            <p14:sldId id="274"/>
            <p14:sldId id="304"/>
            <p14:sldId id="305"/>
            <p14:sldId id="306"/>
            <p14:sldId id="346"/>
            <p14:sldId id="309"/>
            <p14:sldId id="308"/>
            <p14:sldId id="276"/>
            <p14:sldId id="312"/>
            <p14:sldId id="313"/>
            <p14:sldId id="310"/>
          </p14:sldIdLst>
        </p14:section>
        <p14:section name="1.b Boolean quiz" id="{0279B933-F980-48E3-BA40-458E3873C372}">
          <p14:sldIdLst>
            <p14:sldId id="385"/>
            <p14:sldId id="315"/>
            <p14:sldId id="386"/>
            <p14:sldId id="388"/>
            <p14:sldId id="387"/>
            <p14:sldId id="379"/>
            <p14:sldId id="316"/>
            <p14:sldId id="389"/>
            <p14:sldId id="317"/>
            <p14:sldId id="390"/>
            <p14:sldId id="318"/>
            <p14:sldId id="319"/>
          </p14:sldIdLst>
        </p14:section>
        <p14:section name="1.c More on booleans" id="{7CFADF3D-15EF-4B96-990A-5FF8DE992CAA}">
          <p14:sldIdLst>
            <p14:sldId id="299"/>
            <p14:sldId id="320"/>
            <p14:sldId id="300"/>
            <p14:sldId id="392"/>
            <p14:sldId id="393"/>
            <p14:sldId id="394"/>
            <p14:sldId id="378"/>
            <p14:sldId id="277"/>
          </p14:sldIdLst>
        </p14:section>
        <p14:section name="2.a. Functions" id="{7711DEAA-98AA-40E0-B847-FEA7603A1614}">
          <p14:sldIdLst>
            <p14:sldId id="278"/>
            <p14:sldId id="396"/>
            <p14:sldId id="279"/>
            <p14:sldId id="347"/>
            <p14:sldId id="322"/>
            <p14:sldId id="397"/>
            <p14:sldId id="324"/>
            <p14:sldId id="323"/>
            <p14:sldId id="395"/>
            <p14:sldId id="325"/>
          </p14:sldIdLst>
        </p14:section>
        <p14:section name="2.b. Functions and memory states" id="{BC923C47-82F8-48E5-B230-536EA4A44202}">
          <p14:sldIdLst>
            <p14:sldId id="332"/>
            <p14:sldId id="334"/>
            <p14:sldId id="348"/>
            <p14:sldId id="335"/>
            <p14:sldId id="342"/>
            <p14:sldId id="336"/>
            <p14:sldId id="337"/>
            <p14:sldId id="338"/>
            <p14:sldId id="341"/>
            <p14:sldId id="339"/>
            <p14:sldId id="344"/>
            <p14:sldId id="340"/>
            <p14:sldId id="352"/>
            <p14:sldId id="354"/>
            <p14:sldId id="384"/>
            <p14:sldId id="382"/>
          </p14:sldIdLst>
        </p14:section>
        <p14:section name="2.c. Why use functions?" id="{17166FC6-0CDE-48E3-9926-EBCB28C75C69}">
          <p14:sldIdLst>
            <p14:sldId id="327"/>
            <p14:sldId id="328"/>
            <p14:sldId id="281"/>
            <p14:sldId id="329"/>
            <p14:sldId id="330"/>
          </p14:sldIdLst>
        </p14:section>
        <p14:section name="3. Practice" id="{A67B8131-FBE4-426C-87FB-F4CAC4036B4A}">
          <p14:sldIdLst>
            <p14:sldId id="343"/>
            <p14:sldId id="350"/>
          </p14:sldIdLst>
        </p14:section>
        <p14:section name="Conclusion" id="{8FC5B4E0-8B82-44CE-8E2E-949C5DB81C7E}">
          <p14:sldIdLst>
            <p14:sldId id="383"/>
          </p14:sldIdLst>
        </p14:section>
        <p14:section name="4. More activities" id="{C3DF292C-716D-45C6-A7B0-CC7ECBA42AFD}">
          <p14:sldIdLst>
            <p14:sldId id="293"/>
            <p14:sldId id="295"/>
            <p14:sldId id="297"/>
            <p14:sldId id="351"/>
            <p14:sldId id="331"/>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E5E6D0-6A5D-4109-938D-CB3E85CF3CE2}" v="85" dt="2025-08-23T17:13:46.2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1138"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ags" Target="tags/tag1.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85"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BCE5E6D0-6A5D-4109-938D-CB3E85CF3CE2}"/>
    <pc:docChg chg="undo custSel addSld modSld sldOrd modSection">
      <pc:chgData name="Matthieu De Mari" userId="dfb708c9-d8dc-439f-9a3b-c772bf4a311c" providerId="ADAL" clId="{BCE5E6D0-6A5D-4109-938D-CB3E85CF3CE2}" dt="2025-08-23T17:17:40.327" v="1934" actId="14100"/>
      <pc:docMkLst>
        <pc:docMk/>
      </pc:docMkLst>
      <pc:sldChg chg="modSp mod">
        <pc:chgData name="Matthieu De Mari" userId="dfb708c9-d8dc-439f-9a3b-c772bf4a311c" providerId="ADAL" clId="{BCE5E6D0-6A5D-4109-938D-CB3E85CF3CE2}" dt="2025-08-23T16:59:50.465" v="294" actId="20577"/>
        <pc:sldMkLst>
          <pc:docMk/>
          <pc:sldMk cId="2791299969" sldId="278"/>
        </pc:sldMkLst>
        <pc:spChg chg="mod">
          <ac:chgData name="Matthieu De Mari" userId="dfb708c9-d8dc-439f-9a3b-c772bf4a311c" providerId="ADAL" clId="{BCE5E6D0-6A5D-4109-938D-CB3E85CF3CE2}" dt="2025-08-23T16:59:50.465" v="294" actId="20577"/>
          <ac:spMkLst>
            <pc:docMk/>
            <pc:sldMk cId="2791299969" sldId="278"/>
            <ac:spMk id="4" creationId="{E3CD2138-1DC9-4D9D-B4D7-E7F8F182B504}"/>
          </ac:spMkLst>
        </pc:spChg>
      </pc:sldChg>
      <pc:sldChg chg="addSp delSp modSp mod">
        <pc:chgData name="Matthieu De Mari" userId="dfb708c9-d8dc-439f-9a3b-c772bf4a311c" providerId="ADAL" clId="{BCE5E6D0-6A5D-4109-938D-CB3E85CF3CE2}" dt="2025-08-23T17:01:22.145" v="336" actId="20577"/>
        <pc:sldMkLst>
          <pc:docMk/>
          <pc:sldMk cId="572907503" sldId="279"/>
        </pc:sldMkLst>
        <pc:spChg chg="mod">
          <ac:chgData name="Matthieu De Mari" userId="dfb708c9-d8dc-439f-9a3b-c772bf4a311c" providerId="ADAL" clId="{BCE5E6D0-6A5D-4109-938D-CB3E85CF3CE2}" dt="2025-08-23T17:01:22.145" v="336" actId="20577"/>
          <ac:spMkLst>
            <pc:docMk/>
            <pc:sldMk cId="572907503" sldId="279"/>
            <ac:spMk id="4" creationId="{B07189B4-134E-4512-84CD-288683A40E6A}"/>
          </ac:spMkLst>
        </pc:spChg>
        <pc:picChg chg="add mod">
          <ac:chgData name="Matthieu De Mari" userId="dfb708c9-d8dc-439f-9a3b-c772bf4a311c" providerId="ADAL" clId="{BCE5E6D0-6A5D-4109-938D-CB3E85CF3CE2}" dt="2025-08-23T17:00:18.002" v="301" actId="14100"/>
          <ac:picMkLst>
            <pc:docMk/>
            <pc:sldMk cId="572907503" sldId="279"/>
            <ac:picMk id="5" creationId="{16D45472-CF74-62C9-84AA-74BC46544ACD}"/>
          </ac:picMkLst>
        </pc:picChg>
        <pc:picChg chg="del">
          <ac:chgData name="Matthieu De Mari" userId="dfb708c9-d8dc-439f-9a3b-c772bf4a311c" providerId="ADAL" clId="{BCE5E6D0-6A5D-4109-938D-CB3E85CF3CE2}" dt="2025-08-23T16:59:58.452" v="296" actId="478"/>
          <ac:picMkLst>
            <pc:docMk/>
            <pc:sldMk cId="572907503" sldId="279"/>
            <ac:picMk id="6" creationId="{BE7D45AD-4337-4EF8-87D1-A09B29431192}"/>
          </ac:picMkLst>
        </pc:picChg>
      </pc:sldChg>
      <pc:sldChg chg="addSp delSp modSp mod">
        <pc:chgData name="Matthieu De Mari" userId="dfb708c9-d8dc-439f-9a3b-c772bf4a311c" providerId="ADAL" clId="{BCE5E6D0-6A5D-4109-938D-CB3E85CF3CE2}" dt="2025-08-23T17:06:22.101" v="974" actId="1076"/>
        <pc:sldMkLst>
          <pc:docMk/>
          <pc:sldMk cId="3364844987" sldId="322"/>
        </pc:sldMkLst>
        <pc:spChg chg="mod">
          <ac:chgData name="Matthieu De Mari" userId="dfb708c9-d8dc-439f-9a3b-c772bf4a311c" providerId="ADAL" clId="{BCE5E6D0-6A5D-4109-938D-CB3E85CF3CE2}" dt="2025-08-23T17:02:05.660" v="342" actId="20577"/>
          <ac:spMkLst>
            <pc:docMk/>
            <pc:sldMk cId="3364844987" sldId="322"/>
            <ac:spMk id="4" creationId="{B07189B4-134E-4512-84CD-288683A40E6A}"/>
          </ac:spMkLst>
        </pc:spChg>
        <pc:spChg chg="add mod">
          <ac:chgData name="Matthieu De Mari" userId="dfb708c9-d8dc-439f-9a3b-c772bf4a311c" providerId="ADAL" clId="{BCE5E6D0-6A5D-4109-938D-CB3E85CF3CE2}" dt="2025-08-23T17:06:22.101" v="974" actId="1076"/>
          <ac:spMkLst>
            <pc:docMk/>
            <pc:sldMk cId="3364844987" sldId="322"/>
            <ac:spMk id="6" creationId="{9B43446D-674F-6B62-9C5B-DCEF94739063}"/>
          </ac:spMkLst>
        </pc:spChg>
        <pc:picChg chg="add mod">
          <ac:chgData name="Matthieu De Mari" userId="dfb708c9-d8dc-439f-9a3b-c772bf4a311c" providerId="ADAL" clId="{BCE5E6D0-6A5D-4109-938D-CB3E85CF3CE2}" dt="2025-08-23T17:02:00.886" v="341"/>
          <ac:picMkLst>
            <pc:docMk/>
            <pc:sldMk cId="3364844987" sldId="322"/>
            <ac:picMk id="3" creationId="{CE5392AC-6E80-EAEE-D71E-86BFD3507520}"/>
          </ac:picMkLst>
        </pc:picChg>
        <pc:picChg chg="del">
          <ac:chgData name="Matthieu De Mari" userId="dfb708c9-d8dc-439f-9a3b-c772bf4a311c" providerId="ADAL" clId="{BCE5E6D0-6A5D-4109-938D-CB3E85CF3CE2}" dt="2025-08-23T17:02:00.460" v="340" actId="478"/>
          <ac:picMkLst>
            <pc:docMk/>
            <pc:sldMk cId="3364844987" sldId="322"/>
            <ac:picMk id="5" creationId="{64D19966-49CC-4DC1-A5A1-2EB244430407}"/>
          </ac:picMkLst>
        </pc:picChg>
      </pc:sldChg>
      <pc:sldChg chg="addSp delSp modSp mod">
        <pc:chgData name="Matthieu De Mari" userId="dfb708c9-d8dc-439f-9a3b-c772bf4a311c" providerId="ADAL" clId="{BCE5E6D0-6A5D-4109-938D-CB3E85CF3CE2}" dt="2025-08-23T17:13:49.894" v="1558" actId="14100"/>
        <pc:sldMkLst>
          <pc:docMk/>
          <pc:sldMk cId="2006965655" sldId="323"/>
        </pc:sldMkLst>
        <pc:spChg chg="mod">
          <ac:chgData name="Matthieu De Mari" userId="dfb708c9-d8dc-439f-9a3b-c772bf4a311c" providerId="ADAL" clId="{BCE5E6D0-6A5D-4109-938D-CB3E85CF3CE2}" dt="2025-08-23T17:13:18.277" v="1550" actId="113"/>
          <ac:spMkLst>
            <pc:docMk/>
            <pc:sldMk cId="2006965655" sldId="323"/>
            <ac:spMk id="7" creationId="{3E64441E-54F1-21CD-C33D-6006CB4769F5}"/>
          </ac:spMkLst>
        </pc:spChg>
        <pc:picChg chg="del mod modCrop">
          <ac:chgData name="Matthieu De Mari" userId="dfb708c9-d8dc-439f-9a3b-c772bf4a311c" providerId="ADAL" clId="{BCE5E6D0-6A5D-4109-938D-CB3E85CF3CE2}" dt="2025-08-23T17:13:29.683" v="1551" actId="478"/>
          <ac:picMkLst>
            <pc:docMk/>
            <pc:sldMk cId="2006965655" sldId="323"/>
            <ac:picMk id="3" creationId="{AA6BDD4A-9A18-4C7F-958B-B179577DA6C5}"/>
          </ac:picMkLst>
        </pc:picChg>
        <pc:picChg chg="add mod">
          <ac:chgData name="Matthieu De Mari" userId="dfb708c9-d8dc-439f-9a3b-c772bf4a311c" providerId="ADAL" clId="{BCE5E6D0-6A5D-4109-938D-CB3E85CF3CE2}" dt="2025-08-23T17:13:37.314" v="1553" actId="1076"/>
          <ac:picMkLst>
            <pc:docMk/>
            <pc:sldMk cId="2006965655" sldId="323"/>
            <ac:picMk id="4" creationId="{38A2E8F8-C8DD-AEDC-0387-4E1B5A130DA2}"/>
          </ac:picMkLst>
        </pc:picChg>
        <pc:picChg chg="add mod">
          <ac:chgData name="Matthieu De Mari" userId="dfb708c9-d8dc-439f-9a3b-c772bf4a311c" providerId="ADAL" clId="{BCE5E6D0-6A5D-4109-938D-CB3E85CF3CE2}" dt="2025-08-23T17:13:49.894" v="1558" actId="14100"/>
          <ac:picMkLst>
            <pc:docMk/>
            <pc:sldMk cId="2006965655" sldId="323"/>
            <ac:picMk id="5" creationId="{1A5C7B75-26A4-12DD-43B4-E671EAE4E895}"/>
          </ac:picMkLst>
        </pc:picChg>
      </pc:sldChg>
      <pc:sldChg chg="addSp delSp modSp mod">
        <pc:chgData name="Matthieu De Mari" userId="dfb708c9-d8dc-439f-9a3b-c772bf4a311c" providerId="ADAL" clId="{BCE5E6D0-6A5D-4109-938D-CB3E85CF3CE2}" dt="2025-08-23T17:13:58.787" v="1563" actId="1076"/>
        <pc:sldMkLst>
          <pc:docMk/>
          <pc:sldMk cId="2561399466" sldId="324"/>
        </pc:sldMkLst>
        <pc:spChg chg="del mod">
          <ac:chgData name="Matthieu De Mari" userId="dfb708c9-d8dc-439f-9a3b-c772bf4a311c" providerId="ADAL" clId="{BCE5E6D0-6A5D-4109-938D-CB3E85CF3CE2}" dt="2025-08-23T17:13:08.136" v="1546" actId="478"/>
          <ac:spMkLst>
            <pc:docMk/>
            <pc:sldMk cId="2561399466" sldId="324"/>
            <ac:spMk id="4" creationId="{B07189B4-134E-4512-84CD-288683A40E6A}"/>
          </ac:spMkLst>
        </pc:spChg>
        <pc:spChg chg="add del mod">
          <ac:chgData name="Matthieu De Mari" userId="dfb708c9-d8dc-439f-9a3b-c772bf4a311c" providerId="ADAL" clId="{BCE5E6D0-6A5D-4109-938D-CB3E85CF3CE2}" dt="2025-08-23T17:13:10.698" v="1547" actId="478"/>
          <ac:spMkLst>
            <pc:docMk/>
            <pc:sldMk cId="2561399466" sldId="324"/>
            <ac:spMk id="5" creationId="{52F9A1D0-4E4A-EDC5-B493-D2F5D9284A7B}"/>
          </ac:spMkLst>
        </pc:spChg>
        <pc:spChg chg="add mod">
          <ac:chgData name="Matthieu De Mari" userId="dfb708c9-d8dc-439f-9a3b-c772bf4a311c" providerId="ADAL" clId="{BCE5E6D0-6A5D-4109-938D-CB3E85CF3CE2}" dt="2025-08-23T17:13:14.883" v="1549" actId="20577"/>
          <ac:spMkLst>
            <pc:docMk/>
            <pc:sldMk cId="2561399466" sldId="324"/>
            <ac:spMk id="7" creationId="{557A42BF-2516-7003-6E2A-453E8626B324}"/>
          </ac:spMkLst>
        </pc:spChg>
        <pc:picChg chg="mod">
          <ac:chgData name="Matthieu De Mari" userId="dfb708c9-d8dc-439f-9a3b-c772bf4a311c" providerId="ADAL" clId="{BCE5E6D0-6A5D-4109-938D-CB3E85CF3CE2}" dt="2025-08-23T17:13:58.787" v="1563" actId="1076"/>
          <ac:picMkLst>
            <pc:docMk/>
            <pc:sldMk cId="2561399466" sldId="324"/>
            <ac:picMk id="6" creationId="{E5FBF5C6-8A7A-45E6-9EC4-0E69F04B0EAE}"/>
          </ac:picMkLst>
        </pc:picChg>
      </pc:sldChg>
      <pc:sldChg chg="modSp mod">
        <pc:chgData name="Matthieu De Mari" userId="dfb708c9-d8dc-439f-9a3b-c772bf4a311c" providerId="ADAL" clId="{BCE5E6D0-6A5D-4109-938D-CB3E85CF3CE2}" dt="2025-08-23T17:17:03.942" v="1923" actId="20577"/>
        <pc:sldMkLst>
          <pc:docMk/>
          <pc:sldMk cId="800553104" sldId="325"/>
        </pc:sldMkLst>
        <pc:spChg chg="mod">
          <ac:chgData name="Matthieu De Mari" userId="dfb708c9-d8dc-439f-9a3b-c772bf4a311c" providerId="ADAL" clId="{BCE5E6D0-6A5D-4109-938D-CB3E85CF3CE2}" dt="2025-08-23T17:17:03.942" v="1923" actId="20577"/>
          <ac:spMkLst>
            <pc:docMk/>
            <pc:sldMk cId="800553104" sldId="325"/>
            <ac:spMk id="4" creationId="{B07189B4-134E-4512-84CD-288683A40E6A}"/>
          </ac:spMkLst>
        </pc:spChg>
      </pc:sldChg>
      <pc:sldChg chg="modSp mod">
        <pc:chgData name="Matthieu De Mari" userId="dfb708c9-d8dc-439f-9a3b-c772bf4a311c" providerId="ADAL" clId="{BCE5E6D0-6A5D-4109-938D-CB3E85CF3CE2}" dt="2025-08-23T17:17:12.156" v="1926" actId="113"/>
        <pc:sldMkLst>
          <pc:docMk/>
          <pc:sldMk cId="3608648455" sldId="332"/>
        </pc:sldMkLst>
        <pc:spChg chg="mod">
          <ac:chgData name="Matthieu De Mari" userId="dfb708c9-d8dc-439f-9a3b-c772bf4a311c" providerId="ADAL" clId="{BCE5E6D0-6A5D-4109-938D-CB3E85CF3CE2}" dt="2025-08-23T17:17:12.156" v="1926" actId="113"/>
          <ac:spMkLst>
            <pc:docMk/>
            <pc:sldMk cId="3608648455" sldId="332"/>
            <ac:spMk id="4" creationId="{B07189B4-134E-4512-84CD-288683A40E6A}"/>
          </ac:spMkLst>
        </pc:spChg>
      </pc:sldChg>
      <pc:sldChg chg="addSp delSp modSp mod">
        <pc:chgData name="Matthieu De Mari" userId="dfb708c9-d8dc-439f-9a3b-c772bf4a311c" providerId="ADAL" clId="{BCE5E6D0-6A5D-4109-938D-CB3E85CF3CE2}" dt="2025-08-23T17:04:24.995" v="621" actId="20577"/>
        <pc:sldMkLst>
          <pc:docMk/>
          <pc:sldMk cId="3359801339" sldId="347"/>
        </pc:sldMkLst>
        <pc:spChg chg="mod">
          <ac:chgData name="Matthieu De Mari" userId="dfb708c9-d8dc-439f-9a3b-c772bf4a311c" providerId="ADAL" clId="{BCE5E6D0-6A5D-4109-938D-CB3E85CF3CE2}" dt="2025-08-23T17:03:13.266" v="441" actId="27636"/>
          <ac:spMkLst>
            <pc:docMk/>
            <pc:sldMk cId="3359801339" sldId="347"/>
            <ac:spMk id="4" creationId="{B07189B4-134E-4512-84CD-288683A40E6A}"/>
          </ac:spMkLst>
        </pc:spChg>
        <pc:spChg chg="add mod">
          <ac:chgData name="Matthieu De Mari" userId="dfb708c9-d8dc-439f-9a3b-c772bf4a311c" providerId="ADAL" clId="{BCE5E6D0-6A5D-4109-938D-CB3E85CF3CE2}" dt="2025-08-23T17:04:24.995" v="621" actId="20577"/>
          <ac:spMkLst>
            <pc:docMk/>
            <pc:sldMk cId="3359801339" sldId="347"/>
            <ac:spMk id="5" creationId="{3A92A5FE-C4C0-4F99-4BA2-1C33E7850355}"/>
          </ac:spMkLst>
        </pc:spChg>
        <pc:picChg chg="add mod">
          <ac:chgData name="Matthieu De Mari" userId="dfb708c9-d8dc-439f-9a3b-c772bf4a311c" providerId="ADAL" clId="{BCE5E6D0-6A5D-4109-938D-CB3E85CF3CE2}" dt="2025-08-23T17:00:23.478" v="302"/>
          <ac:picMkLst>
            <pc:docMk/>
            <pc:sldMk cId="3359801339" sldId="347"/>
            <ac:picMk id="3" creationId="{E067D2D8-FBF0-ABD1-1EFF-314F8E4C4A5F}"/>
          </ac:picMkLst>
        </pc:picChg>
        <pc:picChg chg="del">
          <ac:chgData name="Matthieu De Mari" userId="dfb708c9-d8dc-439f-9a3b-c772bf4a311c" providerId="ADAL" clId="{BCE5E6D0-6A5D-4109-938D-CB3E85CF3CE2}" dt="2025-08-23T17:00:25.026" v="303" actId="478"/>
          <ac:picMkLst>
            <pc:docMk/>
            <pc:sldMk cId="3359801339" sldId="347"/>
            <ac:picMk id="6" creationId="{45D4B79A-37D1-4899-8043-4FCBF2ED859A}"/>
          </ac:picMkLst>
        </pc:picChg>
      </pc:sldChg>
      <pc:sldChg chg="modSp mod">
        <pc:chgData name="Matthieu De Mari" userId="dfb708c9-d8dc-439f-9a3b-c772bf4a311c" providerId="ADAL" clId="{BCE5E6D0-6A5D-4109-938D-CB3E85CF3CE2}" dt="2025-08-19T05:28:30.439" v="18" actId="207"/>
        <pc:sldMkLst>
          <pc:docMk/>
          <pc:sldMk cId="4195957509" sldId="378"/>
        </pc:sldMkLst>
        <pc:spChg chg="mod">
          <ac:chgData name="Matthieu De Mari" userId="dfb708c9-d8dc-439f-9a3b-c772bf4a311c" providerId="ADAL" clId="{BCE5E6D0-6A5D-4109-938D-CB3E85CF3CE2}" dt="2025-08-19T05:28:30.439" v="18" actId="207"/>
          <ac:spMkLst>
            <pc:docMk/>
            <pc:sldMk cId="4195957509" sldId="378"/>
            <ac:spMk id="3" creationId="{5E4BB082-9B39-4B6D-BA70-30CF5D9F7965}"/>
          </ac:spMkLst>
        </pc:spChg>
      </pc:sldChg>
      <pc:sldChg chg="modSp mod">
        <pc:chgData name="Matthieu De Mari" userId="dfb708c9-d8dc-439f-9a3b-c772bf4a311c" providerId="ADAL" clId="{BCE5E6D0-6A5D-4109-938D-CB3E85CF3CE2}" dt="2025-08-23T17:17:40.327" v="1934" actId="14100"/>
        <pc:sldMkLst>
          <pc:docMk/>
          <pc:sldMk cId="219788437" sldId="382"/>
        </pc:sldMkLst>
        <pc:spChg chg="mod">
          <ac:chgData name="Matthieu De Mari" userId="dfb708c9-d8dc-439f-9a3b-c772bf4a311c" providerId="ADAL" clId="{BCE5E6D0-6A5D-4109-938D-CB3E85CF3CE2}" dt="2025-08-23T17:17:40.327" v="1934" actId="14100"/>
          <ac:spMkLst>
            <pc:docMk/>
            <pc:sldMk cId="219788437" sldId="382"/>
            <ac:spMk id="4" creationId="{C9BBEB21-2F3E-3B91-E5A4-18595533A2E8}"/>
          </ac:spMkLst>
        </pc:spChg>
      </pc:sldChg>
      <pc:sldChg chg="modSp mod ord">
        <pc:chgData name="Matthieu De Mari" userId="dfb708c9-d8dc-439f-9a3b-c772bf4a311c" providerId="ADAL" clId="{BCE5E6D0-6A5D-4109-938D-CB3E85CF3CE2}" dt="2025-08-23T17:15:42.786" v="1720" actId="20577"/>
        <pc:sldMkLst>
          <pc:docMk/>
          <pc:sldMk cId="2334523407" sldId="395"/>
        </pc:sldMkLst>
        <pc:spChg chg="mod">
          <ac:chgData name="Matthieu De Mari" userId="dfb708c9-d8dc-439f-9a3b-c772bf4a311c" providerId="ADAL" clId="{BCE5E6D0-6A5D-4109-938D-CB3E85CF3CE2}" dt="2025-08-23T17:15:42.786" v="1720" actId="20577"/>
          <ac:spMkLst>
            <pc:docMk/>
            <pc:sldMk cId="2334523407" sldId="395"/>
            <ac:spMk id="5" creationId="{2B1FB96F-636B-89D7-2FD5-4401823A831D}"/>
          </ac:spMkLst>
        </pc:spChg>
      </pc:sldChg>
      <pc:sldChg chg="modSp add mod">
        <pc:chgData name="Matthieu De Mari" userId="dfb708c9-d8dc-439f-9a3b-c772bf4a311c" providerId="ADAL" clId="{BCE5E6D0-6A5D-4109-938D-CB3E85CF3CE2}" dt="2025-08-23T16:59:55.290" v="295"/>
        <pc:sldMkLst>
          <pc:docMk/>
          <pc:sldMk cId="1344158939" sldId="396"/>
        </pc:sldMkLst>
        <pc:spChg chg="mod">
          <ac:chgData name="Matthieu De Mari" userId="dfb708c9-d8dc-439f-9a3b-c772bf4a311c" providerId="ADAL" clId="{BCE5E6D0-6A5D-4109-938D-CB3E85CF3CE2}" dt="2025-08-23T16:59:55.290" v="295"/>
          <ac:spMkLst>
            <pc:docMk/>
            <pc:sldMk cId="1344158939" sldId="396"/>
            <ac:spMk id="4" creationId="{73961AC2-6132-EFE6-F386-2756A4FD97B1}"/>
          </ac:spMkLst>
        </pc:spChg>
        <pc:graphicFrameChg chg="mod">
          <ac:chgData name="Matthieu De Mari" userId="dfb708c9-d8dc-439f-9a3b-c772bf4a311c" providerId="ADAL" clId="{BCE5E6D0-6A5D-4109-938D-CB3E85CF3CE2}" dt="2025-08-23T16:58:25.358" v="88"/>
          <ac:graphicFrameMkLst>
            <pc:docMk/>
            <pc:sldMk cId="1344158939" sldId="396"/>
            <ac:graphicFrameMk id="6" creationId="{464875AD-39E6-5394-A0FA-753C07DA1007}"/>
          </ac:graphicFrameMkLst>
        </pc:graphicFrameChg>
      </pc:sldChg>
      <pc:sldChg chg="addSp delSp modSp add mod">
        <pc:chgData name="Matthieu De Mari" userId="dfb708c9-d8dc-439f-9a3b-c772bf4a311c" providerId="ADAL" clId="{BCE5E6D0-6A5D-4109-938D-CB3E85CF3CE2}" dt="2025-08-23T17:11:28.452" v="1509" actId="207"/>
        <pc:sldMkLst>
          <pc:docMk/>
          <pc:sldMk cId="2536298184" sldId="397"/>
        </pc:sldMkLst>
        <pc:spChg chg="mod">
          <ac:chgData name="Matthieu De Mari" userId="dfb708c9-d8dc-439f-9a3b-c772bf4a311c" providerId="ADAL" clId="{BCE5E6D0-6A5D-4109-938D-CB3E85CF3CE2}" dt="2025-08-23T17:11:28.452" v="1509" actId="207"/>
          <ac:spMkLst>
            <pc:docMk/>
            <pc:sldMk cId="2536298184" sldId="397"/>
            <ac:spMk id="4" creationId="{4DF16891-AD0F-B9B4-1066-6CED1072250A}"/>
          </ac:spMkLst>
        </pc:spChg>
        <pc:spChg chg="add">
          <ac:chgData name="Matthieu De Mari" userId="dfb708c9-d8dc-439f-9a3b-c772bf4a311c" providerId="ADAL" clId="{BCE5E6D0-6A5D-4109-938D-CB3E85CF3CE2}" dt="2025-08-23T17:08:32.882" v="1298"/>
          <ac:spMkLst>
            <pc:docMk/>
            <pc:sldMk cId="2536298184" sldId="397"/>
            <ac:spMk id="6" creationId="{E296AFAF-8C2C-E769-0746-D59CB716AFF7}"/>
          </ac:spMkLst>
        </pc:spChg>
        <pc:picChg chg="del">
          <ac:chgData name="Matthieu De Mari" userId="dfb708c9-d8dc-439f-9a3b-c772bf4a311c" providerId="ADAL" clId="{BCE5E6D0-6A5D-4109-938D-CB3E85CF3CE2}" dt="2025-08-23T17:01:52.786" v="338" actId="478"/>
          <ac:picMkLst>
            <pc:docMk/>
            <pc:sldMk cId="2536298184" sldId="397"/>
            <ac:picMk id="3" creationId="{BDC8B968-862E-E481-D485-9E77FBD5C245}"/>
          </ac:picMkLst>
        </pc:picChg>
        <pc:picChg chg="add mod">
          <ac:chgData name="Matthieu De Mari" userId="dfb708c9-d8dc-439f-9a3b-c772bf4a311c" providerId="ADAL" clId="{BCE5E6D0-6A5D-4109-938D-CB3E85CF3CE2}" dt="2025-08-23T17:01:53.094" v="339"/>
          <ac:picMkLst>
            <pc:docMk/>
            <pc:sldMk cId="2536298184" sldId="397"/>
            <ac:picMk id="5" creationId="{E9D93705-40EA-38DB-6A75-571B4153BE0E}"/>
          </ac:picMkLst>
        </pc:pic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25CB20-B3FA-41A1-B1FC-BFF3C3F797DA}"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xmlns:a14="http://schemas.microsoft.com/office/drawing/2010/main">
      <mc:Choice Requires="a14">
        <dgm:pt modelId="{35FDB7D3-C162-4362-B177-7F734B1DC447}">
          <dgm:prSet phldrT="[Text]" custT="1"/>
          <dgm:spPr/>
          <dgm:t>
            <a:bodyPr/>
            <a:lstStyle/>
            <a:p>
              <a:pPr/>
              <a:r>
                <a:rPr lang="en-US" sz="2800" dirty="0"/>
                <a:t>Input</a:t>
              </a:r>
              <a:br>
                <a:rPr lang="en-US" sz="2800" dirty="0"/>
              </a:b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𝑥</m:t>
                    </m:r>
                  </m:oMath>
                </m:oMathPara>
              </a14:m>
              <a:endParaRPr lang="en-GB" sz="2800" dirty="0"/>
            </a:p>
          </dgm:t>
        </dgm:pt>
      </mc:Choice>
      <mc:Fallback xmlns="">
        <dgm:pt modelId="{35FDB7D3-C162-4362-B177-7F734B1DC447}">
          <dgm:prSet phldrT="[Text]" custT="1"/>
          <dgm:spPr/>
          <dgm:t>
            <a:bodyPr/>
            <a:lstStyle/>
            <a:p>
              <a:r>
                <a:rPr lang="en-US" sz="2800" dirty="0"/>
                <a:t>Input</a:t>
              </a:r>
              <a:br>
                <a:rPr lang="en-US" sz="2800" dirty="0"/>
              </a:br>
              <a:r>
                <a:rPr lang="en-US" sz="2800" i="0" dirty="0">
                  <a:latin typeface="Cambria Math" panose="02040503050406030204" pitchFamily="18" charset="0"/>
                </a:rPr>
                <a:t>𝑥</a:t>
              </a:r>
              <a:endParaRPr lang="en-GB" sz="2800" dirty="0"/>
            </a:p>
          </dgm:t>
        </dgm:pt>
      </mc:Fallback>
    </mc:AlternateContent>
    <dgm:pt modelId="{BCB50FDA-2BB1-47A1-9BF5-E3A07D3A371B}" type="parTrans" cxnId="{01E02F5C-3791-4FC5-A7E0-6C686022F66E}">
      <dgm:prSet/>
      <dgm:spPr/>
      <dgm:t>
        <a:bodyPr/>
        <a:lstStyle/>
        <a:p>
          <a:endParaRPr lang="en-GB"/>
        </a:p>
      </dgm:t>
    </dgm:pt>
    <dgm:pt modelId="{9299E179-1FD8-41D6-A8BA-E8353A884CF8}" type="sibTrans" cxnId="{01E02F5C-3791-4FC5-A7E0-6C686022F66E}">
      <dgm:prSet/>
      <dgm:spPr/>
      <dgm:t>
        <a:bodyPr/>
        <a:lstStyle/>
        <a:p>
          <a:endParaRPr lang="en-GB"/>
        </a:p>
      </dgm:t>
    </dgm:pt>
    <mc:AlternateContent xmlns:mc="http://schemas.openxmlformats.org/markup-compatibility/2006" xmlns:a14="http://schemas.microsoft.com/office/drawing/2010/main">
      <mc:Choice Requires="a14">
        <dgm:pt modelId="{17CA9541-F38B-4F15-897E-EE191603817C}">
          <dgm:prSet phldrT="[Text]" custT="1"/>
          <dgm:spPr/>
          <dgm:t>
            <a:bodyPr/>
            <a:lstStyle/>
            <a:p>
              <a:r>
                <a:rPr lang="en-US" sz="2800" dirty="0"/>
                <a:t>Goes through</a:t>
              </a:r>
              <a:br>
                <a:rPr lang="en-US" sz="2800" dirty="0"/>
              </a:br>
              <a:r>
                <a:rPr lang="en-US" sz="2800" dirty="0"/>
                <a:t>function </a:t>
              </a:r>
              <a14:m>
                <m:oMath xmlns:m="http://schemas.openxmlformats.org/officeDocument/2006/math">
                  <m:r>
                    <a:rPr lang="en-US" sz="2800" i="1" dirty="0" smtClean="0">
                      <a:latin typeface="Cambria Math" panose="02040503050406030204" pitchFamily="18" charset="0"/>
                    </a:rPr>
                    <m:t>𝑓</m:t>
                  </m:r>
                </m:oMath>
              </a14:m>
              <a:endParaRPr lang="en-GB" sz="2800" dirty="0"/>
            </a:p>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𝑥</m:t>
                    </m:r>
                    <m:r>
                      <a:rPr lang="en-GB" sz="2800" i="1" dirty="0" smtClean="0">
                        <a:latin typeface="Cambria Math" panose="02040503050406030204" pitchFamily="18" charset="0"/>
                      </a:rPr>
                      <m:t>) = 2</m:t>
                    </m:r>
                    <m:r>
                      <a:rPr lang="en-GB" sz="2800" i="1" dirty="0" smtClean="0">
                        <a:latin typeface="Cambria Math" panose="02040503050406030204" pitchFamily="18" charset="0"/>
                      </a:rPr>
                      <m:t>𝑥</m:t>
                    </m:r>
                  </m:oMath>
                </m:oMathPara>
              </a14:m>
              <a:endParaRPr lang="en-GB" sz="2800" dirty="0"/>
            </a:p>
          </dgm:t>
        </dgm:pt>
      </mc:Choice>
      <mc:Fallback xmlns="">
        <dgm:pt modelId="{17CA9541-F38B-4F15-897E-EE191603817C}">
          <dgm:prSet phldrT="[Text]" custT="1"/>
          <dgm:spPr/>
          <dgm:t>
            <a:bodyPr/>
            <a:lstStyle/>
            <a:p>
              <a:r>
                <a:rPr lang="en-US" sz="2800" dirty="0"/>
                <a:t>Goes through</a:t>
              </a:r>
              <a:br>
                <a:rPr lang="en-US" sz="2800" dirty="0"/>
              </a:br>
              <a:r>
                <a:rPr lang="en-US" sz="2800" dirty="0"/>
                <a:t>function </a:t>
              </a:r>
              <a:r>
                <a:rPr lang="en-US" sz="2800" i="0" dirty="0">
                  <a:latin typeface="Cambria Math" panose="02040503050406030204" pitchFamily="18" charset="0"/>
                </a:rPr>
                <a:t>𝑓</a:t>
              </a:r>
              <a:endParaRPr lang="en-GB" sz="2800" dirty="0"/>
            </a:p>
            <a:p>
              <a:r>
                <a:rPr lang="en-US" sz="2800" b="0" i="0" dirty="0">
                  <a:latin typeface="Cambria Math" panose="02040503050406030204" pitchFamily="18" charset="0"/>
                </a:rPr>
                <a:t>𝑓</a:t>
              </a:r>
              <a:r>
                <a:rPr lang="en-GB" sz="2800" i="0" dirty="0">
                  <a:latin typeface="Cambria Math" panose="02040503050406030204" pitchFamily="18" charset="0"/>
                </a:rPr>
                <a:t>(𝑥) = 2𝑥</a:t>
              </a:r>
              <a:endParaRPr lang="en-GB" sz="2800" dirty="0"/>
            </a:p>
          </dgm:t>
        </dgm:pt>
      </mc:Fallback>
    </mc:AlternateContent>
    <dgm:pt modelId="{5F563E33-F6F7-4A2C-84D1-CC0B909C1C0C}" type="parTrans" cxnId="{19C38CCB-914E-4C0A-831C-02175AF8BC66}">
      <dgm:prSet/>
      <dgm:spPr/>
      <dgm:t>
        <a:bodyPr/>
        <a:lstStyle/>
        <a:p>
          <a:endParaRPr lang="en-GB"/>
        </a:p>
      </dgm:t>
    </dgm:pt>
    <dgm:pt modelId="{CD744721-C811-4621-B32C-A4AB48EED063}" type="sibTrans" cxnId="{19C38CCB-914E-4C0A-831C-02175AF8BC66}">
      <dgm:prSet/>
      <dgm:spPr/>
      <dgm:t>
        <a:bodyPr/>
        <a:lstStyle/>
        <a:p>
          <a:endParaRPr lang="en-GB"/>
        </a:p>
      </dgm:t>
    </dgm:pt>
    <mc:AlternateContent xmlns:mc="http://schemas.openxmlformats.org/markup-compatibility/2006" xmlns:a14="http://schemas.microsoft.com/office/drawing/2010/main">
      <mc:Choice Requires="a14">
        <dgm:pt modelId="{CE3D4E0F-B42A-4275-8DB2-CF35D86F89E4}">
          <dgm:prSet phldrT="[Text]" custT="1"/>
          <dgm:spPr/>
          <dgm:t>
            <a:bodyPr/>
            <a:lstStyle/>
            <a:p>
              <a:pPr/>
              <a:r>
                <a:rPr lang="en-US" sz="2800" dirty="0"/>
                <a:t>Output</a:t>
              </a:r>
              <a:br>
                <a:rPr lang="en-US" sz="2800" dirty="0"/>
              </a:b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𝑦</m:t>
                    </m:r>
                    <m:r>
                      <a:rPr lang="en-US" sz="2800" b="0" i="1" dirty="0" smtClean="0">
                        <a:latin typeface="Cambria Math" panose="02040503050406030204" pitchFamily="18" charset="0"/>
                      </a:rPr>
                      <m:t>=</m:t>
                    </m:r>
                    <m:r>
                      <a:rPr lang="en-US" sz="2800" b="0" i="1" dirty="0" smtClean="0">
                        <a:latin typeface="Cambria Math" panose="02040503050406030204" pitchFamily="18" charset="0"/>
                      </a:rPr>
                      <m:t>𝑓</m:t>
                    </m:r>
                    <m:d>
                      <m:dPr>
                        <m:ctrlPr>
                          <a:rPr lang="en-US" sz="2800" b="0" i="1" dirty="0" smtClean="0">
                            <a:latin typeface="Cambria Math" panose="02040503050406030204" pitchFamily="18" charset="0"/>
                          </a:rPr>
                        </m:ctrlPr>
                      </m:dPr>
                      <m:e>
                        <m:r>
                          <a:rPr lang="en-US" sz="2800" b="0" i="1" dirty="0" smtClean="0">
                            <a:latin typeface="Cambria Math" panose="02040503050406030204" pitchFamily="18" charset="0"/>
                          </a:rPr>
                          <m:t>𝑥</m:t>
                        </m:r>
                      </m:e>
                    </m:d>
                  </m:oMath>
                </m:oMathPara>
              </a14:m>
              <a:endParaRPr lang="en-GB" sz="2800" dirty="0"/>
            </a:p>
          </dgm:t>
        </dgm:pt>
      </mc:Choice>
      <mc:Fallback xmlns="">
        <dgm:pt modelId="{CE3D4E0F-B42A-4275-8DB2-CF35D86F89E4}">
          <dgm:prSet phldrT="[Text]" custT="1"/>
          <dgm:spPr/>
          <dgm:t>
            <a:bodyPr/>
            <a:lstStyle/>
            <a:p>
              <a:r>
                <a:rPr lang="en-US" sz="2800" dirty="0"/>
                <a:t>Output</a:t>
              </a:r>
              <a:br>
                <a:rPr lang="en-US" sz="2800" dirty="0"/>
              </a:br>
              <a:r>
                <a:rPr lang="en-US" sz="2800" i="0" dirty="0">
                  <a:latin typeface="Cambria Math" panose="02040503050406030204" pitchFamily="18" charset="0"/>
                </a:rPr>
                <a:t>𝑦</a:t>
              </a:r>
              <a:r>
                <a:rPr lang="en-US" sz="2800" b="0" i="0" dirty="0">
                  <a:latin typeface="Cambria Math" panose="02040503050406030204" pitchFamily="18" charset="0"/>
                </a:rPr>
                <a:t>=𝑓(𝑥)</a:t>
              </a:r>
              <a:endParaRPr lang="en-GB" sz="2800" dirty="0"/>
            </a:p>
          </dgm:t>
        </dgm:pt>
      </mc:Fallback>
    </mc:AlternateContent>
    <dgm:pt modelId="{2ABA60E4-E166-4A95-BA1E-EB4C70479953}" type="parTrans" cxnId="{454E7AF6-8D3F-475A-87B2-583A4323C678}">
      <dgm:prSet/>
      <dgm:spPr/>
      <dgm:t>
        <a:bodyPr/>
        <a:lstStyle/>
        <a:p>
          <a:endParaRPr lang="en-GB"/>
        </a:p>
      </dgm:t>
    </dgm:pt>
    <dgm:pt modelId="{DA0BFB26-6CB2-4746-AAF4-0E0E40AB29C7}" type="sibTrans" cxnId="{454E7AF6-8D3F-475A-87B2-583A4323C678}">
      <dgm:prSet/>
      <dgm:spPr/>
      <dgm:t>
        <a:bodyPr/>
        <a:lstStyle/>
        <a:p>
          <a:endParaRPr lang="en-GB"/>
        </a:p>
      </dgm:t>
    </dgm:pt>
    <dgm:pt modelId="{9F13B59A-7615-446A-9B13-55DBD57C2445}" type="pres">
      <dgm:prSet presAssocID="{FD25CB20-B3FA-41A1-B1FC-BFF3C3F797DA}" presName="Name0" presStyleCnt="0">
        <dgm:presLayoutVars>
          <dgm:dir/>
          <dgm:resizeHandles val="exact"/>
        </dgm:presLayoutVars>
      </dgm:prSet>
      <dgm:spPr/>
    </dgm:pt>
    <dgm:pt modelId="{26F284B7-454E-4195-9DD1-5FC4A2E2E746}" type="pres">
      <dgm:prSet presAssocID="{35FDB7D3-C162-4362-B177-7F734B1DC447}" presName="node" presStyleLbl="node1" presStyleIdx="0" presStyleCnt="3">
        <dgm:presLayoutVars>
          <dgm:bulletEnabled val="1"/>
        </dgm:presLayoutVars>
      </dgm:prSet>
      <dgm:spPr/>
    </dgm:pt>
    <dgm:pt modelId="{D1315A62-1B95-45C2-8100-FF216543713C}" type="pres">
      <dgm:prSet presAssocID="{9299E179-1FD8-41D6-A8BA-E8353A884CF8}" presName="sibTrans" presStyleLbl="sibTrans2D1" presStyleIdx="0" presStyleCnt="2"/>
      <dgm:spPr/>
    </dgm:pt>
    <dgm:pt modelId="{023BAC27-BC60-40A1-874C-B4DB73B84337}" type="pres">
      <dgm:prSet presAssocID="{9299E179-1FD8-41D6-A8BA-E8353A884CF8}" presName="connectorText" presStyleLbl="sibTrans2D1" presStyleIdx="0" presStyleCnt="2"/>
      <dgm:spPr/>
    </dgm:pt>
    <dgm:pt modelId="{2B19C008-D776-4ED9-AB95-855B4E359094}" type="pres">
      <dgm:prSet presAssocID="{17CA9541-F38B-4F15-897E-EE191603817C}" presName="node" presStyleLbl="node1" presStyleIdx="1" presStyleCnt="3">
        <dgm:presLayoutVars>
          <dgm:bulletEnabled val="1"/>
        </dgm:presLayoutVars>
      </dgm:prSet>
      <dgm:spPr/>
    </dgm:pt>
    <dgm:pt modelId="{B0378A96-B0C0-4F5B-9A4D-CFD7508840B1}" type="pres">
      <dgm:prSet presAssocID="{CD744721-C811-4621-B32C-A4AB48EED063}" presName="sibTrans" presStyleLbl="sibTrans2D1" presStyleIdx="1" presStyleCnt="2"/>
      <dgm:spPr/>
    </dgm:pt>
    <dgm:pt modelId="{7DD8868D-4DE7-4683-98C0-AF8ED2250B7E}" type="pres">
      <dgm:prSet presAssocID="{CD744721-C811-4621-B32C-A4AB48EED063}" presName="connectorText" presStyleLbl="sibTrans2D1" presStyleIdx="1" presStyleCnt="2"/>
      <dgm:spPr/>
    </dgm:pt>
    <dgm:pt modelId="{B87C651F-D61E-45D4-9204-B92B498BC6CE}" type="pres">
      <dgm:prSet presAssocID="{CE3D4E0F-B42A-4275-8DB2-CF35D86F89E4}" presName="node" presStyleLbl="node1" presStyleIdx="2" presStyleCnt="3">
        <dgm:presLayoutVars>
          <dgm:bulletEnabled val="1"/>
        </dgm:presLayoutVars>
      </dgm:prSet>
      <dgm:spPr/>
    </dgm:pt>
  </dgm:ptLst>
  <dgm:cxnLst>
    <dgm:cxn modelId="{6F380915-FE90-435E-B78B-8B4967B604A8}" type="presOf" srcId="{9299E179-1FD8-41D6-A8BA-E8353A884CF8}" destId="{D1315A62-1B95-45C2-8100-FF216543713C}" srcOrd="0" destOrd="0" presId="urn:microsoft.com/office/officeart/2005/8/layout/process1"/>
    <dgm:cxn modelId="{4AF2F716-2FE6-403F-A6C8-D8EE2BD3B631}" type="presOf" srcId="{17CA9541-F38B-4F15-897E-EE191603817C}" destId="{2B19C008-D776-4ED9-AB95-855B4E359094}" srcOrd="0" destOrd="0" presId="urn:microsoft.com/office/officeart/2005/8/layout/process1"/>
    <dgm:cxn modelId="{D48CFE2B-EF22-4436-8741-0DA818EF60C6}" type="presOf" srcId="{CD744721-C811-4621-B32C-A4AB48EED063}" destId="{B0378A96-B0C0-4F5B-9A4D-CFD7508840B1}" srcOrd="0" destOrd="0" presId="urn:microsoft.com/office/officeart/2005/8/layout/process1"/>
    <dgm:cxn modelId="{7F7D7936-6EE9-4286-841F-DA02EC70402D}" type="presOf" srcId="{9299E179-1FD8-41D6-A8BA-E8353A884CF8}" destId="{023BAC27-BC60-40A1-874C-B4DB73B84337}" srcOrd="1" destOrd="0" presId="urn:microsoft.com/office/officeart/2005/8/layout/process1"/>
    <dgm:cxn modelId="{01E02F5C-3791-4FC5-A7E0-6C686022F66E}" srcId="{FD25CB20-B3FA-41A1-B1FC-BFF3C3F797DA}" destId="{35FDB7D3-C162-4362-B177-7F734B1DC447}" srcOrd="0" destOrd="0" parTransId="{BCB50FDA-2BB1-47A1-9BF5-E3A07D3A371B}" sibTransId="{9299E179-1FD8-41D6-A8BA-E8353A884CF8}"/>
    <dgm:cxn modelId="{50894398-2EB8-44F7-BD0D-EA82C7478B1B}" type="presOf" srcId="{CD744721-C811-4621-B32C-A4AB48EED063}" destId="{7DD8868D-4DE7-4683-98C0-AF8ED2250B7E}" srcOrd="1" destOrd="0" presId="urn:microsoft.com/office/officeart/2005/8/layout/process1"/>
    <dgm:cxn modelId="{19C38CCB-914E-4C0A-831C-02175AF8BC66}" srcId="{FD25CB20-B3FA-41A1-B1FC-BFF3C3F797DA}" destId="{17CA9541-F38B-4F15-897E-EE191603817C}" srcOrd="1" destOrd="0" parTransId="{5F563E33-F6F7-4A2C-84D1-CC0B909C1C0C}" sibTransId="{CD744721-C811-4621-B32C-A4AB48EED063}"/>
    <dgm:cxn modelId="{610FBDD8-1493-4270-8F8A-ADCD8ED5BC75}" type="presOf" srcId="{35FDB7D3-C162-4362-B177-7F734B1DC447}" destId="{26F284B7-454E-4195-9DD1-5FC4A2E2E746}" srcOrd="0" destOrd="0" presId="urn:microsoft.com/office/officeart/2005/8/layout/process1"/>
    <dgm:cxn modelId="{7A823DF1-F9A3-4B6E-BBAA-4BAD03BC464C}" type="presOf" srcId="{CE3D4E0F-B42A-4275-8DB2-CF35D86F89E4}" destId="{B87C651F-D61E-45D4-9204-B92B498BC6CE}" srcOrd="0" destOrd="0" presId="urn:microsoft.com/office/officeart/2005/8/layout/process1"/>
    <dgm:cxn modelId="{454E7AF6-8D3F-475A-87B2-583A4323C678}" srcId="{FD25CB20-B3FA-41A1-B1FC-BFF3C3F797DA}" destId="{CE3D4E0F-B42A-4275-8DB2-CF35D86F89E4}" srcOrd="2" destOrd="0" parTransId="{2ABA60E4-E166-4A95-BA1E-EB4C70479953}" sibTransId="{DA0BFB26-6CB2-4746-AAF4-0E0E40AB29C7}"/>
    <dgm:cxn modelId="{92D47BFA-4775-47B0-BB6D-9BDE70A70DF2}" type="presOf" srcId="{FD25CB20-B3FA-41A1-B1FC-BFF3C3F797DA}" destId="{9F13B59A-7615-446A-9B13-55DBD57C2445}" srcOrd="0" destOrd="0" presId="urn:microsoft.com/office/officeart/2005/8/layout/process1"/>
    <dgm:cxn modelId="{C03EF31D-2A8F-4C6D-9848-EAFB329E4D42}" type="presParOf" srcId="{9F13B59A-7615-446A-9B13-55DBD57C2445}" destId="{26F284B7-454E-4195-9DD1-5FC4A2E2E746}" srcOrd="0" destOrd="0" presId="urn:microsoft.com/office/officeart/2005/8/layout/process1"/>
    <dgm:cxn modelId="{FE32E7AA-C074-43B0-9D44-2C84BF396E8D}" type="presParOf" srcId="{9F13B59A-7615-446A-9B13-55DBD57C2445}" destId="{D1315A62-1B95-45C2-8100-FF216543713C}" srcOrd="1" destOrd="0" presId="urn:microsoft.com/office/officeart/2005/8/layout/process1"/>
    <dgm:cxn modelId="{82CD7A4F-4B6F-4051-9535-4220B4538100}" type="presParOf" srcId="{D1315A62-1B95-45C2-8100-FF216543713C}" destId="{023BAC27-BC60-40A1-874C-B4DB73B84337}" srcOrd="0" destOrd="0" presId="urn:microsoft.com/office/officeart/2005/8/layout/process1"/>
    <dgm:cxn modelId="{8CBAC4AF-3408-4583-AA1D-0041FCC3142A}" type="presParOf" srcId="{9F13B59A-7615-446A-9B13-55DBD57C2445}" destId="{2B19C008-D776-4ED9-AB95-855B4E359094}" srcOrd="2" destOrd="0" presId="urn:microsoft.com/office/officeart/2005/8/layout/process1"/>
    <dgm:cxn modelId="{38AFCBAE-D954-40D3-9C70-8B48C5ADA62B}" type="presParOf" srcId="{9F13B59A-7615-446A-9B13-55DBD57C2445}" destId="{B0378A96-B0C0-4F5B-9A4D-CFD7508840B1}" srcOrd="3" destOrd="0" presId="urn:microsoft.com/office/officeart/2005/8/layout/process1"/>
    <dgm:cxn modelId="{C29E1DEE-8FA1-48B8-ABC2-C8B3ED1CD13E}" type="presParOf" srcId="{B0378A96-B0C0-4F5B-9A4D-CFD7508840B1}" destId="{7DD8868D-4DE7-4683-98C0-AF8ED2250B7E}" srcOrd="0" destOrd="0" presId="urn:microsoft.com/office/officeart/2005/8/layout/process1"/>
    <dgm:cxn modelId="{ED6159C7-FE0E-4784-AD0E-B3137F1A08FF}" type="presParOf" srcId="{9F13B59A-7615-446A-9B13-55DBD57C2445}" destId="{B87C651F-D61E-45D4-9204-B92B498BC6C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25CB20-B3FA-41A1-B1FC-BFF3C3F797DA}" type="doc">
      <dgm:prSet loTypeId="urn:microsoft.com/office/officeart/2005/8/layout/process1" loCatId="process" qsTypeId="urn:microsoft.com/office/officeart/2005/8/quickstyle/simple1" qsCatId="simple" csTypeId="urn:microsoft.com/office/officeart/2005/8/colors/accent1_2" csCatId="accent1" phldr="1"/>
      <dgm:spPr/>
    </dgm:pt>
    <mc:AlternateContent xmlns:mc="http://schemas.openxmlformats.org/markup-compatibility/2006">
      <mc:Choice xmlns:a14="http://schemas.microsoft.com/office/drawing/2010/main" Requires="a14">
        <dgm:pt modelId="{35FDB7D3-C162-4362-B177-7F734B1DC447}">
          <dgm:prSet phldrT="[Text]" custT="1"/>
          <dgm:spPr/>
          <dgm:t>
            <a:bodyPr/>
            <a:lstStyle/>
            <a:p>
              <a:pPr/>
              <a:r>
                <a:rPr lang="en-US" sz="2800" dirty="0"/>
                <a:t>Number of apples</a:t>
              </a:r>
              <a:br>
                <a:rPr lang="en-US" sz="2800" dirty="0"/>
              </a:b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𝑥</m:t>
                    </m:r>
                  </m:oMath>
                </m:oMathPara>
              </a14:m>
              <a:endParaRPr lang="en-GB" sz="2800" dirty="0"/>
            </a:p>
          </dgm:t>
        </dgm:pt>
      </mc:Choice>
      <mc:Fallback>
        <dgm:pt modelId="{35FDB7D3-C162-4362-B177-7F734B1DC447}">
          <dgm:prSet phldrT="[Text]" custT="1"/>
          <dgm:spPr/>
          <dgm:t>
            <a:bodyPr/>
            <a:lstStyle/>
            <a:p>
              <a:pPr/>
              <a:r>
                <a:rPr lang="en-US" sz="2800" dirty="0"/>
                <a:t>Number of apples</a:t>
              </a:r>
              <a:br>
                <a:rPr lang="en-US" sz="2800" dirty="0"/>
              </a:br>
              <a:r>
                <a:rPr lang="en-US" sz="2800" i="0" dirty="0">
                  <a:latin typeface="Cambria Math" panose="02040503050406030204" pitchFamily="18" charset="0"/>
                </a:rPr>
                <a:t>𝑥</a:t>
              </a:r>
              <a:endParaRPr lang="en-GB" sz="2800" dirty="0"/>
            </a:p>
          </dgm:t>
        </dgm:pt>
      </mc:Fallback>
    </mc:AlternateContent>
    <dgm:pt modelId="{BCB50FDA-2BB1-47A1-9BF5-E3A07D3A371B}" type="parTrans" cxnId="{01E02F5C-3791-4FC5-A7E0-6C686022F66E}">
      <dgm:prSet/>
      <dgm:spPr/>
      <dgm:t>
        <a:bodyPr/>
        <a:lstStyle/>
        <a:p>
          <a:endParaRPr lang="en-GB"/>
        </a:p>
      </dgm:t>
    </dgm:pt>
    <dgm:pt modelId="{9299E179-1FD8-41D6-A8BA-E8353A884CF8}" type="sibTrans" cxnId="{01E02F5C-3791-4FC5-A7E0-6C686022F66E}">
      <dgm:prSet/>
      <dgm:spPr/>
      <dgm:t>
        <a:bodyPr/>
        <a:lstStyle/>
        <a:p>
          <a:endParaRPr lang="en-GB"/>
        </a:p>
      </dgm:t>
    </dgm:pt>
    <mc:AlternateContent xmlns:mc="http://schemas.openxmlformats.org/markup-compatibility/2006">
      <mc:Choice xmlns:a14="http://schemas.microsoft.com/office/drawing/2010/main" Requires="a14">
        <dgm:pt modelId="{17CA9541-F38B-4F15-897E-EE191603817C}">
          <dgm:prSet phldrT="[Text]" custT="1"/>
          <dgm:spPr/>
          <dgm:t>
            <a:bodyPr/>
            <a:lstStyle/>
            <a:p>
              <a:r>
                <a:rPr lang="fr-FR" sz="2800" dirty="0" err="1"/>
                <a:t>Function</a:t>
              </a:r>
              <a:r>
                <a:rPr lang="fr-FR" sz="2800" dirty="0"/>
                <a:t> </a:t>
              </a:r>
              <a14:m>
                <m:oMath xmlns:m="http://schemas.openxmlformats.org/officeDocument/2006/math">
                  <m:r>
                    <a:rPr lang="fr-FR" sz="2800" i="1" dirty="0" smtClean="0">
                      <a:latin typeface="Cambria Math" panose="02040503050406030204" pitchFamily="18" charset="0"/>
                    </a:rPr>
                    <m:t>𝑓</m:t>
                  </m:r>
                </m:oMath>
              </a14:m>
              <a:br>
                <a:rPr lang="fr-FR" sz="2800" dirty="0"/>
              </a:br>
              <a:r>
                <a:rPr lang="fr-FR" sz="2800" dirty="0"/>
                <a:t>(2$/</a:t>
              </a:r>
              <a:r>
                <a:rPr lang="fr-FR" sz="2800" dirty="0" err="1"/>
                <a:t>apple</a:t>
              </a:r>
              <a:r>
                <a:rPr lang="fr-FR" sz="2800" dirty="0"/>
                <a:t>)</a:t>
              </a:r>
              <a:endParaRPr lang="en-GB" sz="2800" dirty="0"/>
            </a:p>
            <a:p>
              <a:pPr/>
              <a14:m>
                <m:oMathPara xmlns:m="http://schemas.openxmlformats.org/officeDocument/2006/math">
                  <m:oMathParaPr>
                    <m:jc m:val="centerGroup"/>
                  </m:oMathParaPr>
                  <m:oMath xmlns:m="http://schemas.openxmlformats.org/officeDocument/2006/math">
                    <m:r>
                      <a:rPr lang="fr-FR" sz="2800" b="0" i="1" dirty="0" smtClean="0">
                        <a:latin typeface="Cambria Math" panose="02040503050406030204" pitchFamily="18" charset="0"/>
                      </a:rPr>
                      <m:t>𝑦</m:t>
                    </m:r>
                    <m:r>
                      <a:rPr lang="fr-FR" sz="2800" b="0" i="1" dirty="0" smtClean="0">
                        <a:latin typeface="Cambria Math" panose="02040503050406030204" pitchFamily="18" charset="0"/>
                      </a:rPr>
                      <m:t>=</m:t>
                    </m:r>
                    <m:r>
                      <a:rPr lang="en-US" sz="2800" b="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𝑥</m:t>
                    </m:r>
                    <m:r>
                      <a:rPr lang="en-GB" sz="2800" i="1" dirty="0" smtClean="0">
                        <a:latin typeface="Cambria Math" panose="02040503050406030204" pitchFamily="18" charset="0"/>
                      </a:rPr>
                      <m:t>) = 2</m:t>
                    </m:r>
                    <m:r>
                      <a:rPr lang="en-GB" sz="2800" i="1" dirty="0" smtClean="0">
                        <a:latin typeface="Cambria Math" panose="02040503050406030204" pitchFamily="18" charset="0"/>
                      </a:rPr>
                      <m:t>𝑥</m:t>
                    </m:r>
                  </m:oMath>
                </m:oMathPara>
              </a14:m>
              <a:endParaRPr lang="en-GB" sz="2800" dirty="0"/>
            </a:p>
          </dgm:t>
        </dgm:pt>
      </mc:Choice>
      <mc:Fallback>
        <dgm:pt modelId="{17CA9541-F38B-4F15-897E-EE191603817C}">
          <dgm:prSet phldrT="[Text]" custT="1"/>
          <dgm:spPr/>
          <dgm:t>
            <a:bodyPr/>
            <a:lstStyle/>
            <a:p>
              <a:r>
                <a:rPr lang="fr-FR" sz="2800" dirty="0" err="1"/>
                <a:t>Function</a:t>
              </a:r>
              <a:r>
                <a:rPr lang="fr-FR" sz="2800" dirty="0"/>
                <a:t> </a:t>
              </a:r>
              <a:r>
                <a:rPr lang="fr-FR" sz="2800" i="0" dirty="0">
                  <a:latin typeface="Cambria Math" panose="02040503050406030204" pitchFamily="18" charset="0"/>
                </a:rPr>
                <a:t>𝑓</a:t>
              </a:r>
              <a:br>
                <a:rPr lang="fr-FR" sz="2800" dirty="0"/>
              </a:br>
              <a:r>
                <a:rPr lang="fr-FR" sz="2800" dirty="0"/>
                <a:t>(2$/</a:t>
              </a:r>
              <a:r>
                <a:rPr lang="fr-FR" sz="2800" dirty="0" err="1"/>
                <a:t>apple</a:t>
              </a:r>
              <a:r>
                <a:rPr lang="fr-FR" sz="2800" dirty="0"/>
                <a:t>)</a:t>
              </a:r>
              <a:endParaRPr lang="en-GB" sz="2800" dirty="0"/>
            </a:p>
            <a:p>
              <a:pPr/>
              <a:r>
                <a:rPr lang="fr-FR" sz="2800" b="0" i="0" dirty="0">
                  <a:latin typeface="Cambria Math" panose="02040503050406030204" pitchFamily="18" charset="0"/>
                </a:rPr>
                <a:t>𝑦=</a:t>
              </a:r>
              <a:r>
                <a:rPr lang="en-US" sz="2800" b="0" i="0" dirty="0">
                  <a:latin typeface="Cambria Math" panose="02040503050406030204" pitchFamily="18" charset="0"/>
                </a:rPr>
                <a:t>𝑓</a:t>
              </a:r>
              <a:r>
                <a:rPr lang="en-GB" sz="2800" i="0" dirty="0">
                  <a:latin typeface="Cambria Math" panose="02040503050406030204" pitchFamily="18" charset="0"/>
                </a:rPr>
                <a:t>(𝑥) = 2𝑥</a:t>
              </a:r>
              <a:endParaRPr lang="en-GB" sz="2800" dirty="0"/>
            </a:p>
          </dgm:t>
        </dgm:pt>
      </mc:Fallback>
    </mc:AlternateContent>
    <dgm:pt modelId="{5F563E33-F6F7-4A2C-84D1-CC0B909C1C0C}" type="parTrans" cxnId="{19C38CCB-914E-4C0A-831C-02175AF8BC66}">
      <dgm:prSet/>
      <dgm:spPr/>
      <dgm:t>
        <a:bodyPr/>
        <a:lstStyle/>
        <a:p>
          <a:endParaRPr lang="en-GB"/>
        </a:p>
      </dgm:t>
    </dgm:pt>
    <dgm:pt modelId="{CD744721-C811-4621-B32C-A4AB48EED063}" type="sibTrans" cxnId="{19C38CCB-914E-4C0A-831C-02175AF8BC66}">
      <dgm:prSet/>
      <dgm:spPr/>
      <dgm:t>
        <a:bodyPr/>
        <a:lstStyle/>
        <a:p>
          <a:endParaRPr lang="en-GB"/>
        </a:p>
      </dgm:t>
    </dgm:pt>
    <mc:AlternateContent xmlns:mc="http://schemas.openxmlformats.org/markup-compatibility/2006">
      <mc:Choice xmlns:a14="http://schemas.microsoft.com/office/drawing/2010/main" Requires="a14">
        <dgm:pt modelId="{CE3D4E0F-B42A-4275-8DB2-CF35D86F89E4}">
          <dgm:prSet phldrT="[Text]" custT="1"/>
          <dgm:spPr/>
          <dgm:t>
            <a:bodyPr/>
            <a:lstStyle/>
            <a:p>
              <a:pPr/>
              <a:r>
                <a:rPr lang="en-US" sz="2800" dirty="0"/>
                <a:t>Price for apples</a:t>
              </a:r>
              <a:br>
                <a:rPr lang="en-US" sz="2800" dirty="0"/>
              </a:b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𝑦</m:t>
                    </m:r>
                  </m:oMath>
                </m:oMathPara>
              </a14:m>
              <a:endParaRPr lang="en-GB" sz="2800" dirty="0"/>
            </a:p>
          </dgm:t>
        </dgm:pt>
      </mc:Choice>
      <mc:Fallback>
        <dgm:pt modelId="{CE3D4E0F-B42A-4275-8DB2-CF35D86F89E4}">
          <dgm:prSet phldrT="[Text]" custT="1"/>
          <dgm:spPr/>
          <dgm:t>
            <a:bodyPr/>
            <a:lstStyle/>
            <a:p>
              <a:pPr/>
              <a:r>
                <a:rPr lang="en-US" sz="2800" dirty="0"/>
                <a:t>Price for apples</a:t>
              </a:r>
              <a:br>
                <a:rPr lang="en-US" sz="2800" dirty="0"/>
              </a:br>
              <a:r>
                <a:rPr lang="en-US" sz="2800" i="0" dirty="0">
                  <a:latin typeface="Cambria Math" panose="02040503050406030204" pitchFamily="18" charset="0"/>
                </a:rPr>
                <a:t>𝑦</a:t>
              </a:r>
              <a:endParaRPr lang="en-GB" sz="2800" dirty="0"/>
            </a:p>
          </dgm:t>
        </dgm:pt>
      </mc:Fallback>
    </mc:AlternateContent>
    <dgm:pt modelId="{2ABA60E4-E166-4A95-BA1E-EB4C70479953}" type="parTrans" cxnId="{454E7AF6-8D3F-475A-87B2-583A4323C678}">
      <dgm:prSet/>
      <dgm:spPr/>
      <dgm:t>
        <a:bodyPr/>
        <a:lstStyle/>
        <a:p>
          <a:endParaRPr lang="en-GB"/>
        </a:p>
      </dgm:t>
    </dgm:pt>
    <dgm:pt modelId="{DA0BFB26-6CB2-4746-AAF4-0E0E40AB29C7}" type="sibTrans" cxnId="{454E7AF6-8D3F-475A-87B2-583A4323C678}">
      <dgm:prSet/>
      <dgm:spPr/>
      <dgm:t>
        <a:bodyPr/>
        <a:lstStyle/>
        <a:p>
          <a:endParaRPr lang="en-GB"/>
        </a:p>
      </dgm:t>
    </dgm:pt>
    <dgm:pt modelId="{9F13B59A-7615-446A-9B13-55DBD57C2445}" type="pres">
      <dgm:prSet presAssocID="{FD25CB20-B3FA-41A1-B1FC-BFF3C3F797DA}" presName="Name0" presStyleCnt="0">
        <dgm:presLayoutVars>
          <dgm:dir/>
          <dgm:resizeHandles val="exact"/>
        </dgm:presLayoutVars>
      </dgm:prSet>
      <dgm:spPr/>
    </dgm:pt>
    <dgm:pt modelId="{26F284B7-454E-4195-9DD1-5FC4A2E2E746}" type="pres">
      <dgm:prSet presAssocID="{35FDB7D3-C162-4362-B177-7F734B1DC447}" presName="node" presStyleLbl="node1" presStyleIdx="0" presStyleCnt="3">
        <dgm:presLayoutVars>
          <dgm:bulletEnabled val="1"/>
        </dgm:presLayoutVars>
      </dgm:prSet>
      <dgm:spPr/>
    </dgm:pt>
    <dgm:pt modelId="{D1315A62-1B95-45C2-8100-FF216543713C}" type="pres">
      <dgm:prSet presAssocID="{9299E179-1FD8-41D6-A8BA-E8353A884CF8}" presName="sibTrans" presStyleLbl="sibTrans2D1" presStyleIdx="0" presStyleCnt="2"/>
      <dgm:spPr/>
    </dgm:pt>
    <dgm:pt modelId="{023BAC27-BC60-40A1-874C-B4DB73B84337}" type="pres">
      <dgm:prSet presAssocID="{9299E179-1FD8-41D6-A8BA-E8353A884CF8}" presName="connectorText" presStyleLbl="sibTrans2D1" presStyleIdx="0" presStyleCnt="2"/>
      <dgm:spPr/>
    </dgm:pt>
    <dgm:pt modelId="{2B19C008-D776-4ED9-AB95-855B4E359094}" type="pres">
      <dgm:prSet presAssocID="{17CA9541-F38B-4F15-897E-EE191603817C}" presName="node" presStyleLbl="node1" presStyleIdx="1" presStyleCnt="3" custScaleX="118238">
        <dgm:presLayoutVars>
          <dgm:bulletEnabled val="1"/>
        </dgm:presLayoutVars>
      </dgm:prSet>
      <dgm:spPr/>
    </dgm:pt>
    <dgm:pt modelId="{B0378A96-B0C0-4F5B-9A4D-CFD7508840B1}" type="pres">
      <dgm:prSet presAssocID="{CD744721-C811-4621-B32C-A4AB48EED063}" presName="sibTrans" presStyleLbl="sibTrans2D1" presStyleIdx="1" presStyleCnt="2"/>
      <dgm:spPr/>
    </dgm:pt>
    <dgm:pt modelId="{7DD8868D-4DE7-4683-98C0-AF8ED2250B7E}" type="pres">
      <dgm:prSet presAssocID="{CD744721-C811-4621-B32C-A4AB48EED063}" presName="connectorText" presStyleLbl="sibTrans2D1" presStyleIdx="1" presStyleCnt="2"/>
      <dgm:spPr/>
    </dgm:pt>
    <dgm:pt modelId="{B87C651F-D61E-45D4-9204-B92B498BC6CE}" type="pres">
      <dgm:prSet presAssocID="{CE3D4E0F-B42A-4275-8DB2-CF35D86F89E4}" presName="node" presStyleLbl="node1" presStyleIdx="2" presStyleCnt="3">
        <dgm:presLayoutVars>
          <dgm:bulletEnabled val="1"/>
        </dgm:presLayoutVars>
      </dgm:prSet>
      <dgm:spPr/>
    </dgm:pt>
  </dgm:ptLst>
  <dgm:cxnLst>
    <dgm:cxn modelId="{6F380915-FE90-435E-B78B-8B4967B604A8}" type="presOf" srcId="{9299E179-1FD8-41D6-A8BA-E8353A884CF8}" destId="{D1315A62-1B95-45C2-8100-FF216543713C}" srcOrd="0" destOrd="0" presId="urn:microsoft.com/office/officeart/2005/8/layout/process1"/>
    <dgm:cxn modelId="{4AF2F716-2FE6-403F-A6C8-D8EE2BD3B631}" type="presOf" srcId="{17CA9541-F38B-4F15-897E-EE191603817C}" destId="{2B19C008-D776-4ED9-AB95-855B4E359094}" srcOrd="0" destOrd="0" presId="urn:microsoft.com/office/officeart/2005/8/layout/process1"/>
    <dgm:cxn modelId="{D48CFE2B-EF22-4436-8741-0DA818EF60C6}" type="presOf" srcId="{CD744721-C811-4621-B32C-A4AB48EED063}" destId="{B0378A96-B0C0-4F5B-9A4D-CFD7508840B1}" srcOrd="0" destOrd="0" presId="urn:microsoft.com/office/officeart/2005/8/layout/process1"/>
    <dgm:cxn modelId="{7F7D7936-6EE9-4286-841F-DA02EC70402D}" type="presOf" srcId="{9299E179-1FD8-41D6-A8BA-E8353A884CF8}" destId="{023BAC27-BC60-40A1-874C-B4DB73B84337}" srcOrd="1" destOrd="0" presId="urn:microsoft.com/office/officeart/2005/8/layout/process1"/>
    <dgm:cxn modelId="{01E02F5C-3791-4FC5-A7E0-6C686022F66E}" srcId="{FD25CB20-B3FA-41A1-B1FC-BFF3C3F797DA}" destId="{35FDB7D3-C162-4362-B177-7F734B1DC447}" srcOrd="0" destOrd="0" parTransId="{BCB50FDA-2BB1-47A1-9BF5-E3A07D3A371B}" sibTransId="{9299E179-1FD8-41D6-A8BA-E8353A884CF8}"/>
    <dgm:cxn modelId="{50894398-2EB8-44F7-BD0D-EA82C7478B1B}" type="presOf" srcId="{CD744721-C811-4621-B32C-A4AB48EED063}" destId="{7DD8868D-4DE7-4683-98C0-AF8ED2250B7E}" srcOrd="1" destOrd="0" presId="urn:microsoft.com/office/officeart/2005/8/layout/process1"/>
    <dgm:cxn modelId="{19C38CCB-914E-4C0A-831C-02175AF8BC66}" srcId="{FD25CB20-B3FA-41A1-B1FC-BFF3C3F797DA}" destId="{17CA9541-F38B-4F15-897E-EE191603817C}" srcOrd="1" destOrd="0" parTransId="{5F563E33-F6F7-4A2C-84D1-CC0B909C1C0C}" sibTransId="{CD744721-C811-4621-B32C-A4AB48EED063}"/>
    <dgm:cxn modelId="{610FBDD8-1493-4270-8F8A-ADCD8ED5BC75}" type="presOf" srcId="{35FDB7D3-C162-4362-B177-7F734B1DC447}" destId="{26F284B7-454E-4195-9DD1-5FC4A2E2E746}" srcOrd="0" destOrd="0" presId="urn:microsoft.com/office/officeart/2005/8/layout/process1"/>
    <dgm:cxn modelId="{7A823DF1-F9A3-4B6E-BBAA-4BAD03BC464C}" type="presOf" srcId="{CE3D4E0F-B42A-4275-8DB2-CF35D86F89E4}" destId="{B87C651F-D61E-45D4-9204-B92B498BC6CE}" srcOrd="0" destOrd="0" presId="urn:microsoft.com/office/officeart/2005/8/layout/process1"/>
    <dgm:cxn modelId="{454E7AF6-8D3F-475A-87B2-583A4323C678}" srcId="{FD25CB20-B3FA-41A1-B1FC-BFF3C3F797DA}" destId="{CE3D4E0F-B42A-4275-8DB2-CF35D86F89E4}" srcOrd="2" destOrd="0" parTransId="{2ABA60E4-E166-4A95-BA1E-EB4C70479953}" sibTransId="{DA0BFB26-6CB2-4746-AAF4-0E0E40AB29C7}"/>
    <dgm:cxn modelId="{92D47BFA-4775-47B0-BB6D-9BDE70A70DF2}" type="presOf" srcId="{FD25CB20-B3FA-41A1-B1FC-BFF3C3F797DA}" destId="{9F13B59A-7615-446A-9B13-55DBD57C2445}" srcOrd="0" destOrd="0" presId="urn:microsoft.com/office/officeart/2005/8/layout/process1"/>
    <dgm:cxn modelId="{C03EF31D-2A8F-4C6D-9848-EAFB329E4D42}" type="presParOf" srcId="{9F13B59A-7615-446A-9B13-55DBD57C2445}" destId="{26F284B7-454E-4195-9DD1-5FC4A2E2E746}" srcOrd="0" destOrd="0" presId="urn:microsoft.com/office/officeart/2005/8/layout/process1"/>
    <dgm:cxn modelId="{FE32E7AA-C074-43B0-9D44-2C84BF396E8D}" type="presParOf" srcId="{9F13B59A-7615-446A-9B13-55DBD57C2445}" destId="{D1315A62-1B95-45C2-8100-FF216543713C}" srcOrd="1" destOrd="0" presId="urn:microsoft.com/office/officeart/2005/8/layout/process1"/>
    <dgm:cxn modelId="{82CD7A4F-4B6F-4051-9535-4220B4538100}" type="presParOf" srcId="{D1315A62-1B95-45C2-8100-FF216543713C}" destId="{023BAC27-BC60-40A1-874C-B4DB73B84337}" srcOrd="0" destOrd="0" presId="urn:microsoft.com/office/officeart/2005/8/layout/process1"/>
    <dgm:cxn modelId="{8CBAC4AF-3408-4583-AA1D-0041FCC3142A}" type="presParOf" srcId="{9F13B59A-7615-446A-9B13-55DBD57C2445}" destId="{2B19C008-D776-4ED9-AB95-855B4E359094}" srcOrd="2" destOrd="0" presId="urn:microsoft.com/office/officeart/2005/8/layout/process1"/>
    <dgm:cxn modelId="{38AFCBAE-D954-40D3-9C70-8B48C5ADA62B}" type="presParOf" srcId="{9F13B59A-7615-446A-9B13-55DBD57C2445}" destId="{B0378A96-B0C0-4F5B-9A4D-CFD7508840B1}" srcOrd="3" destOrd="0" presId="urn:microsoft.com/office/officeart/2005/8/layout/process1"/>
    <dgm:cxn modelId="{C29E1DEE-8FA1-48B8-ABC2-C8B3ED1CD13E}" type="presParOf" srcId="{B0378A96-B0C0-4F5B-9A4D-CFD7508840B1}" destId="{7DD8868D-4DE7-4683-98C0-AF8ED2250B7E}" srcOrd="0" destOrd="0" presId="urn:microsoft.com/office/officeart/2005/8/layout/process1"/>
    <dgm:cxn modelId="{ED6159C7-FE0E-4784-AD0E-B3137F1A08FF}" type="presParOf" srcId="{9F13B59A-7615-446A-9B13-55DBD57C2445}" destId="{B87C651F-D61E-45D4-9204-B92B498BC6C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D25CB20-B3FA-41A1-B1FC-BFF3C3F797DA}" type="doc">
      <dgm:prSet loTypeId="urn:microsoft.com/office/officeart/2005/8/layout/process1" loCatId="process" qsTypeId="urn:microsoft.com/office/officeart/2005/8/quickstyle/simple1" qsCatId="simple" csTypeId="urn:microsoft.com/office/officeart/2005/8/colors/accent1_2" csCatId="accent1" phldr="1"/>
      <dgm:spPr/>
    </dgm:pt>
    <dgm:pt modelId="{35FDB7D3-C162-4362-B177-7F734B1DC447}">
      <dgm:prSet phldrT="[Text]" custT="1"/>
      <dgm:spPr>
        <a:blipFill>
          <a:blip xmlns:r="http://schemas.openxmlformats.org/officeDocument/2006/relationships" r:embed="rId1"/>
          <a:stretch>
            <a:fillRect/>
          </a:stretch>
        </a:blipFill>
      </dgm:spPr>
      <dgm:t>
        <a:bodyPr/>
        <a:lstStyle/>
        <a:p>
          <a:r>
            <a:rPr lang="en-GB">
              <a:noFill/>
            </a:rPr>
            <a:t> </a:t>
          </a:r>
        </a:p>
      </dgm:t>
    </dgm:pt>
    <dgm:pt modelId="{BCB50FDA-2BB1-47A1-9BF5-E3A07D3A371B}" type="parTrans" cxnId="{01E02F5C-3791-4FC5-A7E0-6C686022F66E}">
      <dgm:prSet/>
      <dgm:spPr/>
      <dgm:t>
        <a:bodyPr/>
        <a:lstStyle/>
        <a:p>
          <a:endParaRPr lang="en-GB"/>
        </a:p>
      </dgm:t>
    </dgm:pt>
    <dgm:pt modelId="{9299E179-1FD8-41D6-A8BA-E8353A884CF8}" type="sibTrans" cxnId="{01E02F5C-3791-4FC5-A7E0-6C686022F66E}">
      <dgm:prSet/>
      <dgm:spPr/>
      <dgm:t>
        <a:bodyPr/>
        <a:lstStyle/>
        <a:p>
          <a:endParaRPr lang="en-GB"/>
        </a:p>
      </dgm:t>
    </dgm:pt>
    <dgm:pt modelId="{17CA9541-F38B-4F15-897E-EE191603817C}">
      <dgm:prSet phldrT="[Text]" custT="1"/>
      <dgm:spPr>
        <a:blipFill>
          <a:blip xmlns:r="http://schemas.openxmlformats.org/officeDocument/2006/relationships" r:embed="rId2"/>
          <a:stretch>
            <a:fillRect/>
          </a:stretch>
        </a:blipFill>
      </dgm:spPr>
      <dgm:t>
        <a:bodyPr/>
        <a:lstStyle/>
        <a:p>
          <a:r>
            <a:rPr lang="en-GB">
              <a:noFill/>
            </a:rPr>
            <a:t> </a:t>
          </a:r>
        </a:p>
      </dgm:t>
    </dgm:pt>
    <dgm:pt modelId="{5F563E33-F6F7-4A2C-84D1-CC0B909C1C0C}" type="parTrans" cxnId="{19C38CCB-914E-4C0A-831C-02175AF8BC66}">
      <dgm:prSet/>
      <dgm:spPr/>
      <dgm:t>
        <a:bodyPr/>
        <a:lstStyle/>
        <a:p>
          <a:endParaRPr lang="en-GB"/>
        </a:p>
      </dgm:t>
    </dgm:pt>
    <dgm:pt modelId="{CD744721-C811-4621-B32C-A4AB48EED063}" type="sibTrans" cxnId="{19C38CCB-914E-4C0A-831C-02175AF8BC66}">
      <dgm:prSet/>
      <dgm:spPr/>
      <dgm:t>
        <a:bodyPr/>
        <a:lstStyle/>
        <a:p>
          <a:endParaRPr lang="en-GB"/>
        </a:p>
      </dgm:t>
    </dgm:pt>
    <dgm:pt modelId="{CE3D4E0F-B42A-4275-8DB2-CF35D86F89E4}">
      <dgm:prSet phldrT="[Text]" custT="1"/>
      <dgm:spPr>
        <a:blipFill>
          <a:blip xmlns:r="http://schemas.openxmlformats.org/officeDocument/2006/relationships" r:embed="rId3"/>
          <a:stretch>
            <a:fillRect/>
          </a:stretch>
        </a:blipFill>
      </dgm:spPr>
      <dgm:t>
        <a:bodyPr/>
        <a:lstStyle/>
        <a:p>
          <a:r>
            <a:rPr lang="en-GB">
              <a:noFill/>
            </a:rPr>
            <a:t> </a:t>
          </a:r>
        </a:p>
      </dgm:t>
    </dgm:pt>
    <dgm:pt modelId="{2ABA60E4-E166-4A95-BA1E-EB4C70479953}" type="parTrans" cxnId="{454E7AF6-8D3F-475A-87B2-583A4323C678}">
      <dgm:prSet/>
      <dgm:spPr/>
      <dgm:t>
        <a:bodyPr/>
        <a:lstStyle/>
        <a:p>
          <a:endParaRPr lang="en-GB"/>
        </a:p>
      </dgm:t>
    </dgm:pt>
    <dgm:pt modelId="{DA0BFB26-6CB2-4746-AAF4-0E0E40AB29C7}" type="sibTrans" cxnId="{454E7AF6-8D3F-475A-87B2-583A4323C678}">
      <dgm:prSet/>
      <dgm:spPr/>
      <dgm:t>
        <a:bodyPr/>
        <a:lstStyle/>
        <a:p>
          <a:endParaRPr lang="en-GB"/>
        </a:p>
      </dgm:t>
    </dgm:pt>
    <dgm:pt modelId="{9F13B59A-7615-446A-9B13-55DBD57C2445}" type="pres">
      <dgm:prSet presAssocID="{FD25CB20-B3FA-41A1-B1FC-BFF3C3F797DA}" presName="Name0" presStyleCnt="0">
        <dgm:presLayoutVars>
          <dgm:dir/>
          <dgm:resizeHandles val="exact"/>
        </dgm:presLayoutVars>
      </dgm:prSet>
      <dgm:spPr/>
    </dgm:pt>
    <dgm:pt modelId="{26F284B7-454E-4195-9DD1-5FC4A2E2E746}" type="pres">
      <dgm:prSet presAssocID="{35FDB7D3-C162-4362-B177-7F734B1DC447}" presName="node" presStyleLbl="node1" presStyleIdx="0" presStyleCnt="3">
        <dgm:presLayoutVars>
          <dgm:bulletEnabled val="1"/>
        </dgm:presLayoutVars>
      </dgm:prSet>
      <dgm:spPr/>
    </dgm:pt>
    <dgm:pt modelId="{D1315A62-1B95-45C2-8100-FF216543713C}" type="pres">
      <dgm:prSet presAssocID="{9299E179-1FD8-41D6-A8BA-E8353A884CF8}" presName="sibTrans" presStyleLbl="sibTrans2D1" presStyleIdx="0" presStyleCnt="2"/>
      <dgm:spPr/>
    </dgm:pt>
    <dgm:pt modelId="{023BAC27-BC60-40A1-874C-B4DB73B84337}" type="pres">
      <dgm:prSet presAssocID="{9299E179-1FD8-41D6-A8BA-E8353A884CF8}" presName="connectorText" presStyleLbl="sibTrans2D1" presStyleIdx="0" presStyleCnt="2"/>
      <dgm:spPr/>
    </dgm:pt>
    <dgm:pt modelId="{2B19C008-D776-4ED9-AB95-855B4E359094}" type="pres">
      <dgm:prSet presAssocID="{17CA9541-F38B-4F15-897E-EE191603817C}" presName="node" presStyleLbl="node1" presStyleIdx="1" presStyleCnt="3" custScaleX="118238">
        <dgm:presLayoutVars>
          <dgm:bulletEnabled val="1"/>
        </dgm:presLayoutVars>
      </dgm:prSet>
      <dgm:spPr/>
    </dgm:pt>
    <dgm:pt modelId="{B0378A96-B0C0-4F5B-9A4D-CFD7508840B1}" type="pres">
      <dgm:prSet presAssocID="{CD744721-C811-4621-B32C-A4AB48EED063}" presName="sibTrans" presStyleLbl="sibTrans2D1" presStyleIdx="1" presStyleCnt="2"/>
      <dgm:spPr/>
    </dgm:pt>
    <dgm:pt modelId="{7DD8868D-4DE7-4683-98C0-AF8ED2250B7E}" type="pres">
      <dgm:prSet presAssocID="{CD744721-C811-4621-B32C-A4AB48EED063}" presName="connectorText" presStyleLbl="sibTrans2D1" presStyleIdx="1" presStyleCnt="2"/>
      <dgm:spPr/>
    </dgm:pt>
    <dgm:pt modelId="{B87C651F-D61E-45D4-9204-B92B498BC6CE}" type="pres">
      <dgm:prSet presAssocID="{CE3D4E0F-B42A-4275-8DB2-CF35D86F89E4}" presName="node" presStyleLbl="node1" presStyleIdx="2" presStyleCnt="3">
        <dgm:presLayoutVars>
          <dgm:bulletEnabled val="1"/>
        </dgm:presLayoutVars>
      </dgm:prSet>
      <dgm:spPr/>
    </dgm:pt>
  </dgm:ptLst>
  <dgm:cxnLst>
    <dgm:cxn modelId="{6F380915-FE90-435E-B78B-8B4967B604A8}" type="presOf" srcId="{9299E179-1FD8-41D6-A8BA-E8353A884CF8}" destId="{D1315A62-1B95-45C2-8100-FF216543713C}" srcOrd="0" destOrd="0" presId="urn:microsoft.com/office/officeart/2005/8/layout/process1"/>
    <dgm:cxn modelId="{4AF2F716-2FE6-403F-A6C8-D8EE2BD3B631}" type="presOf" srcId="{17CA9541-F38B-4F15-897E-EE191603817C}" destId="{2B19C008-D776-4ED9-AB95-855B4E359094}" srcOrd="0" destOrd="0" presId="urn:microsoft.com/office/officeart/2005/8/layout/process1"/>
    <dgm:cxn modelId="{D48CFE2B-EF22-4436-8741-0DA818EF60C6}" type="presOf" srcId="{CD744721-C811-4621-B32C-A4AB48EED063}" destId="{B0378A96-B0C0-4F5B-9A4D-CFD7508840B1}" srcOrd="0" destOrd="0" presId="urn:microsoft.com/office/officeart/2005/8/layout/process1"/>
    <dgm:cxn modelId="{7F7D7936-6EE9-4286-841F-DA02EC70402D}" type="presOf" srcId="{9299E179-1FD8-41D6-A8BA-E8353A884CF8}" destId="{023BAC27-BC60-40A1-874C-B4DB73B84337}" srcOrd="1" destOrd="0" presId="urn:microsoft.com/office/officeart/2005/8/layout/process1"/>
    <dgm:cxn modelId="{01E02F5C-3791-4FC5-A7E0-6C686022F66E}" srcId="{FD25CB20-B3FA-41A1-B1FC-BFF3C3F797DA}" destId="{35FDB7D3-C162-4362-B177-7F734B1DC447}" srcOrd="0" destOrd="0" parTransId="{BCB50FDA-2BB1-47A1-9BF5-E3A07D3A371B}" sibTransId="{9299E179-1FD8-41D6-A8BA-E8353A884CF8}"/>
    <dgm:cxn modelId="{50894398-2EB8-44F7-BD0D-EA82C7478B1B}" type="presOf" srcId="{CD744721-C811-4621-B32C-A4AB48EED063}" destId="{7DD8868D-4DE7-4683-98C0-AF8ED2250B7E}" srcOrd="1" destOrd="0" presId="urn:microsoft.com/office/officeart/2005/8/layout/process1"/>
    <dgm:cxn modelId="{19C38CCB-914E-4C0A-831C-02175AF8BC66}" srcId="{FD25CB20-B3FA-41A1-B1FC-BFF3C3F797DA}" destId="{17CA9541-F38B-4F15-897E-EE191603817C}" srcOrd="1" destOrd="0" parTransId="{5F563E33-F6F7-4A2C-84D1-CC0B909C1C0C}" sibTransId="{CD744721-C811-4621-B32C-A4AB48EED063}"/>
    <dgm:cxn modelId="{610FBDD8-1493-4270-8F8A-ADCD8ED5BC75}" type="presOf" srcId="{35FDB7D3-C162-4362-B177-7F734B1DC447}" destId="{26F284B7-454E-4195-9DD1-5FC4A2E2E746}" srcOrd="0" destOrd="0" presId="urn:microsoft.com/office/officeart/2005/8/layout/process1"/>
    <dgm:cxn modelId="{7A823DF1-F9A3-4B6E-BBAA-4BAD03BC464C}" type="presOf" srcId="{CE3D4E0F-B42A-4275-8DB2-CF35D86F89E4}" destId="{B87C651F-D61E-45D4-9204-B92B498BC6CE}" srcOrd="0" destOrd="0" presId="urn:microsoft.com/office/officeart/2005/8/layout/process1"/>
    <dgm:cxn modelId="{454E7AF6-8D3F-475A-87B2-583A4323C678}" srcId="{FD25CB20-B3FA-41A1-B1FC-BFF3C3F797DA}" destId="{CE3D4E0F-B42A-4275-8DB2-CF35D86F89E4}" srcOrd="2" destOrd="0" parTransId="{2ABA60E4-E166-4A95-BA1E-EB4C70479953}" sibTransId="{DA0BFB26-6CB2-4746-AAF4-0E0E40AB29C7}"/>
    <dgm:cxn modelId="{92D47BFA-4775-47B0-BB6D-9BDE70A70DF2}" type="presOf" srcId="{FD25CB20-B3FA-41A1-B1FC-BFF3C3F797DA}" destId="{9F13B59A-7615-446A-9B13-55DBD57C2445}" srcOrd="0" destOrd="0" presId="urn:microsoft.com/office/officeart/2005/8/layout/process1"/>
    <dgm:cxn modelId="{C03EF31D-2A8F-4C6D-9848-EAFB329E4D42}" type="presParOf" srcId="{9F13B59A-7615-446A-9B13-55DBD57C2445}" destId="{26F284B7-454E-4195-9DD1-5FC4A2E2E746}" srcOrd="0" destOrd="0" presId="urn:microsoft.com/office/officeart/2005/8/layout/process1"/>
    <dgm:cxn modelId="{FE32E7AA-C074-43B0-9D44-2C84BF396E8D}" type="presParOf" srcId="{9F13B59A-7615-446A-9B13-55DBD57C2445}" destId="{D1315A62-1B95-45C2-8100-FF216543713C}" srcOrd="1" destOrd="0" presId="urn:microsoft.com/office/officeart/2005/8/layout/process1"/>
    <dgm:cxn modelId="{82CD7A4F-4B6F-4051-9535-4220B4538100}" type="presParOf" srcId="{D1315A62-1B95-45C2-8100-FF216543713C}" destId="{023BAC27-BC60-40A1-874C-B4DB73B84337}" srcOrd="0" destOrd="0" presId="urn:microsoft.com/office/officeart/2005/8/layout/process1"/>
    <dgm:cxn modelId="{8CBAC4AF-3408-4583-AA1D-0041FCC3142A}" type="presParOf" srcId="{9F13B59A-7615-446A-9B13-55DBD57C2445}" destId="{2B19C008-D776-4ED9-AB95-855B4E359094}" srcOrd="2" destOrd="0" presId="urn:microsoft.com/office/officeart/2005/8/layout/process1"/>
    <dgm:cxn modelId="{38AFCBAE-D954-40D3-9C70-8B48C5ADA62B}" type="presParOf" srcId="{9F13B59A-7615-446A-9B13-55DBD57C2445}" destId="{B0378A96-B0C0-4F5B-9A4D-CFD7508840B1}" srcOrd="3" destOrd="0" presId="urn:microsoft.com/office/officeart/2005/8/layout/process1"/>
    <dgm:cxn modelId="{C29E1DEE-8FA1-48B8-ABC2-C8B3ED1CD13E}" type="presParOf" srcId="{B0378A96-B0C0-4F5B-9A4D-CFD7508840B1}" destId="{7DD8868D-4DE7-4683-98C0-AF8ED2250B7E}" srcOrd="0" destOrd="0" presId="urn:microsoft.com/office/officeart/2005/8/layout/process1"/>
    <dgm:cxn modelId="{ED6159C7-FE0E-4784-AD0E-B3137F1A08FF}" type="presParOf" srcId="{9F13B59A-7615-446A-9B13-55DBD57C2445}" destId="{B87C651F-D61E-45D4-9204-B92B498BC6C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DAE14C6-5722-413D-80F3-355715DBD64B}" type="doc">
      <dgm:prSet loTypeId="urn:microsoft.com/office/officeart/2005/8/layout/process2" loCatId="process" qsTypeId="urn:microsoft.com/office/officeart/2005/8/quickstyle/simple1" qsCatId="simple" csTypeId="urn:microsoft.com/office/officeart/2005/8/colors/accent1_2" csCatId="accent1" phldr="1"/>
      <dgm:spPr/>
    </dgm:pt>
    <dgm:pt modelId="{FA62C82C-F76A-4089-AD9C-FFEB2FD3809D}">
      <dgm:prSet phldrT="[Text]"/>
      <dgm:spPr/>
      <dgm:t>
        <a:bodyPr/>
        <a:lstStyle/>
        <a:p>
          <a:r>
            <a:rPr lang="en-US" dirty="0"/>
            <a:t>F1: Sum all grades received as inputs</a:t>
          </a:r>
          <a:endParaRPr lang="en-GB" dirty="0"/>
        </a:p>
      </dgm:t>
    </dgm:pt>
    <dgm:pt modelId="{CACCB1DE-2811-4D46-8356-E591B102C4ED}" type="parTrans" cxnId="{EF543650-2BD4-4625-8E1F-236615E7CE38}">
      <dgm:prSet/>
      <dgm:spPr/>
      <dgm:t>
        <a:bodyPr/>
        <a:lstStyle/>
        <a:p>
          <a:endParaRPr lang="en-GB"/>
        </a:p>
      </dgm:t>
    </dgm:pt>
    <dgm:pt modelId="{70750650-1358-40F4-96C8-B30998AF4A82}" type="sibTrans" cxnId="{EF543650-2BD4-4625-8E1F-236615E7CE38}">
      <dgm:prSet/>
      <dgm:spPr/>
      <dgm:t>
        <a:bodyPr/>
        <a:lstStyle/>
        <a:p>
          <a:endParaRPr lang="en-GB"/>
        </a:p>
      </dgm:t>
    </dgm:pt>
    <dgm:pt modelId="{08D5FC76-7148-4629-A424-F1EF9647F43C}">
      <dgm:prSet phldrT="[Text]"/>
      <dgm:spPr/>
      <dgm:t>
        <a:bodyPr/>
        <a:lstStyle/>
        <a:p>
          <a:r>
            <a:rPr lang="en-US" dirty="0"/>
            <a:t>F2: Divide sum by number of grades</a:t>
          </a:r>
          <a:endParaRPr lang="en-GB" dirty="0"/>
        </a:p>
      </dgm:t>
    </dgm:pt>
    <dgm:pt modelId="{88A9B3E2-D026-451F-8DD4-3D4B1CF4C6EB}" type="parTrans" cxnId="{307FC760-1F39-48D8-B602-F754A94B45D2}">
      <dgm:prSet/>
      <dgm:spPr/>
      <dgm:t>
        <a:bodyPr/>
        <a:lstStyle/>
        <a:p>
          <a:endParaRPr lang="en-GB"/>
        </a:p>
      </dgm:t>
    </dgm:pt>
    <dgm:pt modelId="{0F38FD75-FC84-4320-84C7-027C4DAAFF60}" type="sibTrans" cxnId="{307FC760-1F39-48D8-B602-F754A94B45D2}">
      <dgm:prSet/>
      <dgm:spPr/>
      <dgm:t>
        <a:bodyPr/>
        <a:lstStyle/>
        <a:p>
          <a:endParaRPr lang="en-GB"/>
        </a:p>
      </dgm:t>
    </dgm:pt>
    <dgm:pt modelId="{651BE2C4-EEC3-45C3-8361-EB9F2283E043}">
      <dgm:prSet phldrT="[Text]"/>
      <dgm:spPr/>
      <dgm:t>
        <a:bodyPr/>
        <a:lstStyle/>
        <a:p>
          <a:r>
            <a:rPr lang="en-US" dirty="0"/>
            <a:t>Return</a:t>
          </a:r>
          <a:endParaRPr lang="en-GB" dirty="0"/>
        </a:p>
      </dgm:t>
    </dgm:pt>
    <dgm:pt modelId="{F8AF5926-D156-42B0-86D8-CDB6B52F3BB6}" type="parTrans" cxnId="{D51EB9B8-D5BD-43B4-8BBF-4C204576621A}">
      <dgm:prSet/>
      <dgm:spPr/>
      <dgm:t>
        <a:bodyPr/>
        <a:lstStyle/>
        <a:p>
          <a:endParaRPr lang="en-GB"/>
        </a:p>
      </dgm:t>
    </dgm:pt>
    <dgm:pt modelId="{1CC77034-A8E7-4F73-982A-DB654DC1792C}" type="sibTrans" cxnId="{D51EB9B8-D5BD-43B4-8BBF-4C204576621A}">
      <dgm:prSet/>
      <dgm:spPr/>
      <dgm:t>
        <a:bodyPr/>
        <a:lstStyle/>
        <a:p>
          <a:endParaRPr lang="en-GB"/>
        </a:p>
      </dgm:t>
    </dgm:pt>
    <dgm:pt modelId="{AC2B5A94-931B-474A-991F-54AD1B070114}" type="pres">
      <dgm:prSet presAssocID="{5DAE14C6-5722-413D-80F3-355715DBD64B}" presName="linearFlow" presStyleCnt="0">
        <dgm:presLayoutVars>
          <dgm:resizeHandles val="exact"/>
        </dgm:presLayoutVars>
      </dgm:prSet>
      <dgm:spPr/>
    </dgm:pt>
    <dgm:pt modelId="{83BCAE92-04EF-445F-84F1-A7D722C48354}" type="pres">
      <dgm:prSet presAssocID="{FA62C82C-F76A-4089-AD9C-FFEB2FD3809D}" presName="node" presStyleLbl="node1" presStyleIdx="0" presStyleCnt="3">
        <dgm:presLayoutVars>
          <dgm:bulletEnabled val="1"/>
        </dgm:presLayoutVars>
      </dgm:prSet>
      <dgm:spPr/>
    </dgm:pt>
    <dgm:pt modelId="{67B5916A-8A2E-4CFF-829D-774D6A0C1961}" type="pres">
      <dgm:prSet presAssocID="{70750650-1358-40F4-96C8-B30998AF4A82}" presName="sibTrans" presStyleLbl="sibTrans2D1" presStyleIdx="0" presStyleCnt="2"/>
      <dgm:spPr/>
    </dgm:pt>
    <dgm:pt modelId="{3AA5B1F5-E2CD-4281-B33E-B0E74891C0B2}" type="pres">
      <dgm:prSet presAssocID="{70750650-1358-40F4-96C8-B30998AF4A82}" presName="connectorText" presStyleLbl="sibTrans2D1" presStyleIdx="0" presStyleCnt="2"/>
      <dgm:spPr/>
    </dgm:pt>
    <dgm:pt modelId="{D066AB82-C60D-47BD-88EA-EFAAA925D6A7}" type="pres">
      <dgm:prSet presAssocID="{08D5FC76-7148-4629-A424-F1EF9647F43C}" presName="node" presStyleLbl="node1" presStyleIdx="1" presStyleCnt="3">
        <dgm:presLayoutVars>
          <dgm:bulletEnabled val="1"/>
        </dgm:presLayoutVars>
      </dgm:prSet>
      <dgm:spPr/>
    </dgm:pt>
    <dgm:pt modelId="{13250735-50AA-4DF9-936A-546C9F6A3649}" type="pres">
      <dgm:prSet presAssocID="{0F38FD75-FC84-4320-84C7-027C4DAAFF60}" presName="sibTrans" presStyleLbl="sibTrans2D1" presStyleIdx="1" presStyleCnt="2"/>
      <dgm:spPr/>
    </dgm:pt>
    <dgm:pt modelId="{7447AF42-1ADB-4E38-95FE-17F8F6E58680}" type="pres">
      <dgm:prSet presAssocID="{0F38FD75-FC84-4320-84C7-027C4DAAFF60}" presName="connectorText" presStyleLbl="sibTrans2D1" presStyleIdx="1" presStyleCnt="2"/>
      <dgm:spPr/>
    </dgm:pt>
    <dgm:pt modelId="{E20B4178-69D1-4722-A639-04A9EE885DB4}" type="pres">
      <dgm:prSet presAssocID="{651BE2C4-EEC3-45C3-8361-EB9F2283E043}" presName="node" presStyleLbl="node1" presStyleIdx="2" presStyleCnt="3">
        <dgm:presLayoutVars>
          <dgm:bulletEnabled val="1"/>
        </dgm:presLayoutVars>
      </dgm:prSet>
      <dgm:spPr/>
    </dgm:pt>
  </dgm:ptLst>
  <dgm:cxnLst>
    <dgm:cxn modelId="{A438C622-C87F-4517-A02D-22DB0D3F145B}" type="presOf" srcId="{08D5FC76-7148-4629-A424-F1EF9647F43C}" destId="{D066AB82-C60D-47BD-88EA-EFAAA925D6A7}" srcOrd="0" destOrd="0" presId="urn:microsoft.com/office/officeart/2005/8/layout/process2"/>
    <dgm:cxn modelId="{307FC760-1F39-48D8-B602-F754A94B45D2}" srcId="{5DAE14C6-5722-413D-80F3-355715DBD64B}" destId="{08D5FC76-7148-4629-A424-F1EF9647F43C}" srcOrd="1" destOrd="0" parTransId="{88A9B3E2-D026-451F-8DD4-3D4B1CF4C6EB}" sibTransId="{0F38FD75-FC84-4320-84C7-027C4DAAFF60}"/>
    <dgm:cxn modelId="{23F0E767-12FB-4235-A8B5-F22EA17FBA9B}" type="presOf" srcId="{651BE2C4-EEC3-45C3-8361-EB9F2283E043}" destId="{E20B4178-69D1-4722-A639-04A9EE885DB4}" srcOrd="0" destOrd="0" presId="urn:microsoft.com/office/officeart/2005/8/layout/process2"/>
    <dgm:cxn modelId="{EF543650-2BD4-4625-8E1F-236615E7CE38}" srcId="{5DAE14C6-5722-413D-80F3-355715DBD64B}" destId="{FA62C82C-F76A-4089-AD9C-FFEB2FD3809D}" srcOrd="0" destOrd="0" parTransId="{CACCB1DE-2811-4D46-8356-E591B102C4ED}" sibTransId="{70750650-1358-40F4-96C8-B30998AF4A82}"/>
    <dgm:cxn modelId="{96980154-2366-4A8B-BC9C-286B17079145}" type="presOf" srcId="{70750650-1358-40F4-96C8-B30998AF4A82}" destId="{3AA5B1F5-E2CD-4281-B33E-B0E74891C0B2}" srcOrd="1" destOrd="0" presId="urn:microsoft.com/office/officeart/2005/8/layout/process2"/>
    <dgm:cxn modelId="{AD819B77-FCFE-4A65-B73E-502FEEC2D53A}" type="presOf" srcId="{5DAE14C6-5722-413D-80F3-355715DBD64B}" destId="{AC2B5A94-931B-474A-991F-54AD1B070114}" srcOrd="0" destOrd="0" presId="urn:microsoft.com/office/officeart/2005/8/layout/process2"/>
    <dgm:cxn modelId="{1574067A-3311-4696-ADA2-6E995CBA2FEF}" type="presOf" srcId="{70750650-1358-40F4-96C8-B30998AF4A82}" destId="{67B5916A-8A2E-4CFF-829D-774D6A0C1961}" srcOrd="0" destOrd="0" presId="urn:microsoft.com/office/officeart/2005/8/layout/process2"/>
    <dgm:cxn modelId="{AF706084-0075-4C24-971D-C875B0954353}" type="presOf" srcId="{FA62C82C-F76A-4089-AD9C-FFEB2FD3809D}" destId="{83BCAE92-04EF-445F-84F1-A7D722C48354}" srcOrd="0" destOrd="0" presId="urn:microsoft.com/office/officeart/2005/8/layout/process2"/>
    <dgm:cxn modelId="{A058668F-0A83-4F5F-BA1B-070E648C8B7A}" type="presOf" srcId="{0F38FD75-FC84-4320-84C7-027C4DAAFF60}" destId="{7447AF42-1ADB-4E38-95FE-17F8F6E58680}" srcOrd="1" destOrd="0" presId="urn:microsoft.com/office/officeart/2005/8/layout/process2"/>
    <dgm:cxn modelId="{291660A0-4476-4578-8490-500E64011B0B}" type="presOf" srcId="{0F38FD75-FC84-4320-84C7-027C4DAAFF60}" destId="{13250735-50AA-4DF9-936A-546C9F6A3649}" srcOrd="0" destOrd="0" presId="urn:microsoft.com/office/officeart/2005/8/layout/process2"/>
    <dgm:cxn modelId="{D51EB9B8-D5BD-43B4-8BBF-4C204576621A}" srcId="{5DAE14C6-5722-413D-80F3-355715DBD64B}" destId="{651BE2C4-EEC3-45C3-8361-EB9F2283E043}" srcOrd="2" destOrd="0" parTransId="{F8AF5926-D156-42B0-86D8-CDB6B52F3BB6}" sibTransId="{1CC77034-A8E7-4F73-982A-DB654DC1792C}"/>
    <dgm:cxn modelId="{5A3C14D5-452E-4E03-B722-B274DC66EF23}" type="presParOf" srcId="{AC2B5A94-931B-474A-991F-54AD1B070114}" destId="{83BCAE92-04EF-445F-84F1-A7D722C48354}" srcOrd="0" destOrd="0" presId="urn:microsoft.com/office/officeart/2005/8/layout/process2"/>
    <dgm:cxn modelId="{C89137A9-52B3-45FF-A1E5-EB5085954757}" type="presParOf" srcId="{AC2B5A94-931B-474A-991F-54AD1B070114}" destId="{67B5916A-8A2E-4CFF-829D-774D6A0C1961}" srcOrd="1" destOrd="0" presId="urn:microsoft.com/office/officeart/2005/8/layout/process2"/>
    <dgm:cxn modelId="{795C8A57-0554-4A55-BEEC-29C3C6F6DF9D}" type="presParOf" srcId="{67B5916A-8A2E-4CFF-829D-774D6A0C1961}" destId="{3AA5B1F5-E2CD-4281-B33E-B0E74891C0B2}" srcOrd="0" destOrd="0" presId="urn:microsoft.com/office/officeart/2005/8/layout/process2"/>
    <dgm:cxn modelId="{781CA94A-E0FE-4959-B17B-BA110D77C876}" type="presParOf" srcId="{AC2B5A94-931B-474A-991F-54AD1B070114}" destId="{D066AB82-C60D-47BD-88EA-EFAAA925D6A7}" srcOrd="2" destOrd="0" presId="urn:microsoft.com/office/officeart/2005/8/layout/process2"/>
    <dgm:cxn modelId="{00845A1E-3247-44D7-B0D2-5BB49AAAF7EE}" type="presParOf" srcId="{AC2B5A94-931B-474A-991F-54AD1B070114}" destId="{13250735-50AA-4DF9-936A-546C9F6A3649}" srcOrd="3" destOrd="0" presId="urn:microsoft.com/office/officeart/2005/8/layout/process2"/>
    <dgm:cxn modelId="{A610CF1F-FD56-4B34-B995-8E7507CD5119}" type="presParOf" srcId="{13250735-50AA-4DF9-936A-546C9F6A3649}" destId="{7447AF42-1ADB-4E38-95FE-17F8F6E58680}" srcOrd="0" destOrd="0" presId="urn:microsoft.com/office/officeart/2005/8/layout/process2"/>
    <dgm:cxn modelId="{2944AE3A-A4CA-4797-A008-4EEC827F0C6E}" type="presParOf" srcId="{AC2B5A94-931B-474A-991F-54AD1B070114}" destId="{E20B4178-69D1-4722-A639-04A9EE885DB4}" srcOrd="4"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284B7-454E-4195-9DD1-5FC4A2E2E746}">
      <dsp:nvSpPr>
        <dsp:cNvPr id="0" name=""/>
        <dsp:cNvSpPr/>
      </dsp:nvSpPr>
      <dsp:spPr>
        <a:xfrm>
          <a:off x="8091" y="0"/>
          <a:ext cx="2418510" cy="1813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Input</a:t>
          </a:r>
          <a:br>
            <a:rPr lang="en-US" sz="2800" kern="1200" dirty="0"/>
          </a:br>
          <a14:m xmlns:a14="http://schemas.microsoft.com/office/drawing/2010/main">
            <m:oMathPara xmlns:m="http://schemas.openxmlformats.org/officeDocument/2006/math">
              <m:oMathParaPr>
                <m:jc m:val="centerGroup"/>
              </m:oMathParaPr>
              <m:oMath xmlns:m="http://schemas.openxmlformats.org/officeDocument/2006/math">
                <m:r>
                  <a:rPr lang="en-US" sz="2800" i="1" kern="1200" dirty="0" smtClean="0">
                    <a:latin typeface="Cambria Math" panose="02040503050406030204" pitchFamily="18" charset="0"/>
                  </a:rPr>
                  <m:t>𝑥</m:t>
                </m:r>
              </m:oMath>
            </m:oMathPara>
          </a14:m>
          <a:endParaRPr lang="en-GB" sz="2800" kern="1200" dirty="0"/>
        </a:p>
      </dsp:txBody>
      <dsp:txXfrm>
        <a:off x="61200" y="53109"/>
        <a:ext cx="2312292" cy="1707072"/>
      </dsp:txXfrm>
    </dsp:sp>
    <dsp:sp modelId="{D1315A62-1B95-45C2-8100-FF216543713C}">
      <dsp:nvSpPr>
        <dsp:cNvPr id="0" name=""/>
        <dsp:cNvSpPr/>
      </dsp:nvSpPr>
      <dsp:spPr>
        <a:xfrm>
          <a:off x="2668453" y="606749"/>
          <a:ext cx="512724" cy="599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GB" sz="2500" kern="1200"/>
        </a:p>
      </dsp:txBody>
      <dsp:txXfrm>
        <a:off x="2668453" y="726707"/>
        <a:ext cx="358907" cy="359874"/>
      </dsp:txXfrm>
    </dsp:sp>
    <dsp:sp modelId="{2B19C008-D776-4ED9-AB95-855B4E359094}">
      <dsp:nvSpPr>
        <dsp:cNvPr id="0" name=""/>
        <dsp:cNvSpPr/>
      </dsp:nvSpPr>
      <dsp:spPr>
        <a:xfrm>
          <a:off x="3394006" y="0"/>
          <a:ext cx="2418510" cy="1813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Goes through</a:t>
          </a:r>
          <a:br>
            <a:rPr lang="en-US" sz="2800" kern="1200" dirty="0"/>
          </a:br>
          <a:r>
            <a:rPr lang="en-US" sz="2800" kern="1200" dirty="0"/>
            <a:t>function </a:t>
          </a:r>
          <a14:m xmlns:a14="http://schemas.microsoft.com/office/drawing/2010/main">
            <m:oMath xmlns:m="http://schemas.openxmlformats.org/officeDocument/2006/math">
              <m:r>
                <a:rPr lang="en-US" sz="2800" i="1" kern="1200" dirty="0" smtClean="0">
                  <a:latin typeface="Cambria Math" panose="02040503050406030204" pitchFamily="18" charset="0"/>
                </a:rPr>
                <m:t>𝑓</m:t>
              </m:r>
            </m:oMath>
          </a14:m>
          <a:endParaRPr lang="en-GB" sz="2800" kern="1200" dirty="0"/>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800" b="0" i="1" kern="1200" dirty="0" smtClean="0">
                    <a:latin typeface="Cambria Math" panose="02040503050406030204" pitchFamily="18" charset="0"/>
                  </a:rPr>
                  <m:t>𝑓</m:t>
                </m:r>
                <m:r>
                  <a:rPr lang="en-GB" sz="2800" i="1" kern="1200" dirty="0" smtClean="0">
                    <a:latin typeface="Cambria Math" panose="02040503050406030204" pitchFamily="18" charset="0"/>
                  </a:rPr>
                  <m:t>(</m:t>
                </m:r>
                <m:r>
                  <a:rPr lang="en-GB" sz="2800" i="1" kern="1200" dirty="0" smtClean="0">
                    <a:latin typeface="Cambria Math" panose="02040503050406030204" pitchFamily="18" charset="0"/>
                  </a:rPr>
                  <m:t>𝑥</m:t>
                </m:r>
                <m:r>
                  <a:rPr lang="en-GB" sz="2800" i="1" kern="1200" dirty="0" smtClean="0">
                    <a:latin typeface="Cambria Math" panose="02040503050406030204" pitchFamily="18" charset="0"/>
                  </a:rPr>
                  <m:t>) = 2</m:t>
                </m:r>
                <m:r>
                  <a:rPr lang="en-GB" sz="2800" i="1" kern="1200" dirty="0" smtClean="0">
                    <a:latin typeface="Cambria Math" panose="02040503050406030204" pitchFamily="18" charset="0"/>
                  </a:rPr>
                  <m:t>𝑥</m:t>
                </m:r>
              </m:oMath>
            </m:oMathPara>
          </a14:m>
          <a:endParaRPr lang="en-GB" sz="2800" kern="1200" dirty="0"/>
        </a:p>
      </dsp:txBody>
      <dsp:txXfrm>
        <a:off x="3447115" y="53109"/>
        <a:ext cx="2312292" cy="1707072"/>
      </dsp:txXfrm>
    </dsp:sp>
    <dsp:sp modelId="{B0378A96-B0C0-4F5B-9A4D-CFD7508840B1}">
      <dsp:nvSpPr>
        <dsp:cNvPr id="0" name=""/>
        <dsp:cNvSpPr/>
      </dsp:nvSpPr>
      <dsp:spPr>
        <a:xfrm>
          <a:off x="6054367" y="606749"/>
          <a:ext cx="512724" cy="5997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GB" sz="2500" kern="1200"/>
        </a:p>
      </dsp:txBody>
      <dsp:txXfrm>
        <a:off x="6054367" y="726707"/>
        <a:ext cx="358907" cy="359874"/>
      </dsp:txXfrm>
    </dsp:sp>
    <dsp:sp modelId="{B87C651F-D61E-45D4-9204-B92B498BC6CE}">
      <dsp:nvSpPr>
        <dsp:cNvPr id="0" name=""/>
        <dsp:cNvSpPr/>
      </dsp:nvSpPr>
      <dsp:spPr>
        <a:xfrm>
          <a:off x="6779920" y="0"/>
          <a:ext cx="2418510" cy="1813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Output</a:t>
          </a:r>
          <a:br>
            <a:rPr lang="en-US" sz="2800" kern="1200" dirty="0"/>
          </a:br>
          <a14:m xmlns:a14="http://schemas.microsoft.com/office/drawing/2010/main">
            <m:oMathPara xmlns:m="http://schemas.openxmlformats.org/officeDocument/2006/math">
              <m:oMathParaPr>
                <m:jc m:val="centerGroup"/>
              </m:oMathParaPr>
              <m:oMath xmlns:m="http://schemas.openxmlformats.org/officeDocument/2006/math">
                <m:r>
                  <a:rPr lang="en-US" sz="2800" i="1" kern="1200" dirty="0" smtClean="0">
                    <a:latin typeface="Cambria Math" panose="02040503050406030204" pitchFamily="18" charset="0"/>
                  </a:rPr>
                  <m:t>𝑦</m:t>
                </m:r>
                <m:r>
                  <a:rPr lang="en-US" sz="2800" b="0" i="1" kern="1200" dirty="0" smtClean="0">
                    <a:latin typeface="Cambria Math" panose="02040503050406030204" pitchFamily="18" charset="0"/>
                  </a:rPr>
                  <m:t>=</m:t>
                </m:r>
                <m:r>
                  <a:rPr lang="en-US" sz="2800" b="0" i="1" kern="1200" dirty="0" smtClean="0">
                    <a:latin typeface="Cambria Math" panose="02040503050406030204" pitchFamily="18" charset="0"/>
                  </a:rPr>
                  <m:t>𝑓</m:t>
                </m:r>
                <m:d>
                  <m:dPr>
                    <m:ctrlPr>
                      <a:rPr lang="en-US" sz="2800" b="0" i="1" kern="1200" dirty="0" smtClean="0">
                        <a:latin typeface="Cambria Math" panose="02040503050406030204" pitchFamily="18" charset="0"/>
                      </a:rPr>
                    </m:ctrlPr>
                  </m:dPr>
                  <m:e>
                    <m:r>
                      <a:rPr lang="en-US" sz="2800" b="0" i="1" kern="1200" dirty="0" smtClean="0">
                        <a:latin typeface="Cambria Math" panose="02040503050406030204" pitchFamily="18" charset="0"/>
                      </a:rPr>
                      <m:t>𝑥</m:t>
                    </m:r>
                  </m:e>
                </m:d>
              </m:oMath>
            </m:oMathPara>
          </a14:m>
          <a:endParaRPr lang="en-GB" sz="2800" kern="1200" dirty="0"/>
        </a:p>
      </dsp:txBody>
      <dsp:txXfrm>
        <a:off x="6833029" y="53109"/>
        <a:ext cx="2312292" cy="17070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284B7-454E-4195-9DD1-5FC4A2E2E746}">
      <dsp:nvSpPr>
        <dsp:cNvPr id="0" name=""/>
        <dsp:cNvSpPr/>
      </dsp:nvSpPr>
      <dsp:spPr>
        <a:xfrm>
          <a:off x="6868" y="0"/>
          <a:ext cx="2308365" cy="1813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Number of apples</a:t>
          </a:r>
          <a:br>
            <a:rPr lang="en-US" sz="2800" kern="1200" dirty="0"/>
          </a:br>
          <a14:m xmlns:a14="http://schemas.microsoft.com/office/drawing/2010/main">
            <m:oMathPara xmlns:m="http://schemas.openxmlformats.org/officeDocument/2006/math">
              <m:oMathParaPr>
                <m:jc m:val="centerGroup"/>
              </m:oMathParaPr>
              <m:oMath xmlns:m="http://schemas.openxmlformats.org/officeDocument/2006/math">
                <m:r>
                  <a:rPr lang="en-US" sz="2800" i="1" kern="1200" dirty="0" smtClean="0">
                    <a:latin typeface="Cambria Math" panose="02040503050406030204" pitchFamily="18" charset="0"/>
                  </a:rPr>
                  <m:t>𝑥</m:t>
                </m:r>
              </m:oMath>
            </m:oMathPara>
          </a14:m>
          <a:endParaRPr lang="en-GB" sz="2800" kern="1200" dirty="0"/>
        </a:p>
      </dsp:txBody>
      <dsp:txXfrm>
        <a:off x="59977" y="53109"/>
        <a:ext cx="2202147" cy="1707072"/>
      </dsp:txXfrm>
    </dsp:sp>
    <dsp:sp modelId="{D1315A62-1B95-45C2-8100-FF216543713C}">
      <dsp:nvSpPr>
        <dsp:cNvPr id="0" name=""/>
        <dsp:cNvSpPr/>
      </dsp:nvSpPr>
      <dsp:spPr>
        <a:xfrm>
          <a:off x="2546069" y="620407"/>
          <a:ext cx="489373" cy="5724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2546069" y="734902"/>
        <a:ext cx="342561" cy="343484"/>
      </dsp:txXfrm>
    </dsp:sp>
    <dsp:sp modelId="{2B19C008-D776-4ED9-AB95-855B4E359094}">
      <dsp:nvSpPr>
        <dsp:cNvPr id="0" name=""/>
        <dsp:cNvSpPr/>
      </dsp:nvSpPr>
      <dsp:spPr>
        <a:xfrm>
          <a:off x="3238579" y="0"/>
          <a:ext cx="2729364" cy="1813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fr-FR" sz="2800" kern="1200" dirty="0" err="1"/>
            <a:t>Function</a:t>
          </a:r>
          <a:r>
            <a:rPr lang="fr-FR" sz="2800" kern="1200" dirty="0"/>
            <a:t> </a:t>
          </a:r>
          <a14:m xmlns:a14="http://schemas.microsoft.com/office/drawing/2010/main">
            <m:oMath xmlns:m="http://schemas.openxmlformats.org/officeDocument/2006/math">
              <m:r>
                <a:rPr lang="fr-FR" sz="2800" i="1" kern="1200" dirty="0" smtClean="0">
                  <a:latin typeface="Cambria Math" panose="02040503050406030204" pitchFamily="18" charset="0"/>
                </a:rPr>
                <m:t>𝑓</m:t>
              </m:r>
            </m:oMath>
          </a14:m>
          <a:br>
            <a:rPr lang="fr-FR" sz="2800" kern="1200" dirty="0"/>
          </a:br>
          <a:r>
            <a:rPr lang="fr-FR" sz="2800" kern="1200" dirty="0"/>
            <a:t>(2$/</a:t>
          </a:r>
          <a:r>
            <a:rPr lang="fr-FR" sz="2800" kern="1200" dirty="0" err="1"/>
            <a:t>apple</a:t>
          </a:r>
          <a:r>
            <a:rPr lang="fr-FR" sz="2800" kern="1200" dirty="0"/>
            <a:t>)</a:t>
          </a:r>
          <a:endParaRPr lang="en-GB" sz="2800" kern="1200" dirty="0"/>
        </a:p>
        <a:p>
          <a:pPr marL="0" lvl="0" indent="0" algn="ctr" defTabSz="12446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fr-FR" sz="2800" b="0" i="1" kern="1200" dirty="0" smtClean="0">
                    <a:latin typeface="Cambria Math" panose="02040503050406030204" pitchFamily="18" charset="0"/>
                  </a:rPr>
                  <m:t>𝑦</m:t>
                </m:r>
                <m:r>
                  <a:rPr lang="fr-FR" sz="2800" b="0" i="1" kern="1200" dirty="0" smtClean="0">
                    <a:latin typeface="Cambria Math" panose="02040503050406030204" pitchFamily="18" charset="0"/>
                  </a:rPr>
                  <m:t>=</m:t>
                </m:r>
                <m:r>
                  <a:rPr lang="en-US" sz="2800" b="0" i="1" kern="1200" dirty="0" smtClean="0">
                    <a:latin typeface="Cambria Math" panose="02040503050406030204" pitchFamily="18" charset="0"/>
                  </a:rPr>
                  <m:t>𝑓</m:t>
                </m:r>
                <m:r>
                  <a:rPr lang="en-GB" sz="2800" i="1" kern="1200" dirty="0" smtClean="0">
                    <a:latin typeface="Cambria Math" panose="02040503050406030204" pitchFamily="18" charset="0"/>
                  </a:rPr>
                  <m:t>(</m:t>
                </m:r>
                <m:r>
                  <a:rPr lang="en-GB" sz="2800" i="1" kern="1200" dirty="0" smtClean="0">
                    <a:latin typeface="Cambria Math" panose="02040503050406030204" pitchFamily="18" charset="0"/>
                  </a:rPr>
                  <m:t>𝑥</m:t>
                </m:r>
                <m:r>
                  <a:rPr lang="en-GB" sz="2800" i="1" kern="1200" dirty="0" smtClean="0">
                    <a:latin typeface="Cambria Math" panose="02040503050406030204" pitchFamily="18" charset="0"/>
                  </a:rPr>
                  <m:t>) = 2</m:t>
                </m:r>
                <m:r>
                  <a:rPr lang="en-GB" sz="2800" i="1" kern="1200" dirty="0" smtClean="0">
                    <a:latin typeface="Cambria Math" panose="02040503050406030204" pitchFamily="18" charset="0"/>
                  </a:rPr>
                  <m:t>𝑥</m:t>
                </m:r>
              </m:oMath>
            </m:oMathPara>
          </a14:m>
          <a:endParaRPr lang="en-GB" sz="2800" kern="1200" dirty="0"/>
        </a:p>
      </dsp:txBody>
      <dsp:txXfrm>
        <a:off x="3291688" y="53109"/>
        <a:ext cx="2623146" cy="1707072"/>
      </dsp:txXfrm>
    </dsp:sp>
    <dsp:sp modelId="{B0378A96-B0C0-4F5B-9A4D-CFD7508840B1}">
      <dsp:nvSpPr>
        <dsp:cNvPr id="0" name=""/>
        <dsp:cNvSpPr/>
      </dsp:nvSpPr>
      <dsp:spPr>
        <a:xfrm>
          <a:off x="6198780" y="620407"/>
          <a:ext cx="489373" cy="57247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en-GB" sz="2400" kern="1200"/>
        </a:p>
      </dsp:txBody>
      <dsp:txXfrm>
        <a:off x="6198780" y="734902"/>
        <a:ext cx="342561" cy="343484"/>
      </dsp:txXfrm>
    </dsp:sp>
    <dsp:sp modelId="{B87C651F-D61E-45D4-9204-B92B498BC6CE}">
      <dsp:nvSpPr>
        <dsp:cNvPr id="0" name=""/>
        <dsp:cNvSpPr/>
      </dsp:nvSpPr>
      <dsp:spPr>
        <a:xfrm>
          <a:off x="6891289" y="0"/>
          <a:ext cx="2308365" cy="18132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Price for apples</a:t>
          </a:r>
          <a:br>
            <a:rPr lang="en-US" sz="2800" kern="1200" dirty="0"/>
          </a:br>
          <a14:m xmlns:a14="http://schemas.microsoft.com/office/drawing/2010/main">
            <m:oMathPara xmlns:m="http://schemas.openxmlformats.org/officeDocument/2006/math">
              <m:oMathParaPr>
                <m:jc m:val="centerGroup"/>
              </m:oMathParaPr>
              <m:oMath xmlns:m="http://schemas.openxmlformats.org/officeDocument/2006/math">
                <m:r>
                  <a:rPr lang="en-US" sz="2800" i="1" kern="1200" dirty="0" smtClean="0">
                    <a:latin typeface="Cambria Math" panose="02040503050406030204" pitchFamily="18" charset="0"/>
                  </a:rPr>
                  <m:t>𝑦</m:t>
                </m:r>
              </m:oMath>
            </m:oMathPara>
          </a14:m>
          <a:endParaRPr lang="en-GB" sz="2800" kern="1200" dirty="0"/>
        </a:p>
      </dsp:txBody>
      <dsp:txXfrm>
        <a:off x="6944398" y="53109"/>
        <a:ext cx="2202147" cy="170707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BCAE92-04EF-445F-84F1-A7D722C48354}">
      <dsp:nvSpPr>
        <dsp:cNvPr id="0" name=""/>
        <dsp:cNvSpPr/>
      </dsp:nvSpPr>
      <dsp:spPr>
        <a:xfrm>
          <a:off x="547676" y="0"/>
          <a:ext cx="1960462" cy="1089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F1: Sum all grades received as inputs</a:t>
          </a:r>
          <a:endParaRPr lang="en-GB" sz="2000" kern="1200" dirty="0"/>
        </a:p>
      </dsp:txBody>
      <dsp:txXfrm>
        <a:off x="579576" y="31900"/>
        <a:ext cx="1896662" cy="1025345"/>
      </dsp:txXfrm>
    </dsp:sp>
    <dsp:sp modelId="{67B5916A-8A2E-4CFF-829D-774D6A0C1961}">
      <dsp:nvSpPr>
        <dsp:cNvPr id="0" name=""/>
        <dsp:cNvSpPr/>
      </dsp:nvSpPr>
      <dsp:spPr>
        <a:xfrm rot="5400000">
          <a:off x="1323693" y="1116374"/>
          <a:ext cx="408429" cy="4901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rot="-5400000">
        <a:off x="1380874" y="1157217"/>
        <a:ext cx="294069" cy="285900"/>
      </dsp:txXfrm>
    </dsp:sp>
    <dsp:sp modelId="{D066AB82-C60D-47BD-88EA-EFAAA925D6A7}">
      <dsp:nvSpPr>
        <dsp:cNvPr id="0" name=""/>
        <dsp:cNvSpPr/>
      </dsp:nvSpPr>
      <dsp:spPr>
        <a:xfrm>
          <a:off x="547676" y="1633719"/>
          <a:ext cx="1960462" cy="1089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F2: Divide sum by number of grades</a:t>
          </a:r>
          <a:endParaRPr lang="en-GB" sz="2000" kern="1200" dirty="0"/>
        </a:p>
      </dsp:txBody>
      <dsp:txXfrm>
        <a:off x="579576" y="1665619"/>
        <a:ext cx="1896662" cy="1025345"/>
      </dsp:txXfrm>
    </dsp:sp>
    <dsp:sp modelId="{13250735-50AA-4DF9-936A-546C9F6A3649}">
      <dsp:nvSpPr>
        <dsp:cNvPr id="0" name=""/>
        <dsp:cNvSpPr/>
      </dsp:nvSpPr>
      <dsp:spPr>
        <a:xfrm rot="5400000">
          <a:off x="1323693" y="2750093"/>
          <a:ext cx="408429" cy="490115"/>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rot="-5400000">
        <a:off x="1380874" y="2790936"/>
        <a:ext cx="294069" cy="285900"/>
      </dsp:txXfrm>
    </dsp:sp>
    <dsp:sp modelId="{E20B4178-69D1-4722-A639-04A9EE885DB4}">
      <dsp:nvSpPr>
        <dsp:cNvPr id="0" name=""/>
        <dsp:cNvSpPr/>
      </dsp:nvSpPr>
      <dsp:spPr>
        <a:xfrm>
          <a:off x="547676" y="3267437"/>
          <a:ext cx="1960462" cy="10891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Return</a:t>
          </a:r>
          <a:endParaRPr lang="en-GB" sz="2000" kern="1200" dirty="0"/>
        </a:p>
      </dsp:txBody>
      <dsp:txXfrm>
        <a:off x="579576" y="3299337"/>
        <a:ext cx="1896662" cy="1025345"/>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99997D-925B-437A-A870-9900396344D1}" type="datetimeFigureOut">
              <a:rPr lang="en-GB" smtClean="0"/>
              <a:t>24/08/2025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F953B4-5871-49A1-A3D3-7E4207AE0B1A}" type="slidenum">
              <a:rPr lang="en-GB" smtClean="0"/>
              <a:t>‹#›</a:t>
            </a:fld>
            <a:endParaRPr lang="en-GB"/>
          </a:p>
        </p:txBody>
      </p:sp>
    </p:spTree>
    <p:extLst>
      <p:ext uri="{BB962C8B-B14F-4D97-AF65-F5344CB8AC3E}">
        <p14:creationId xmlns:p14="http://schemas.microsoft.com/office/powerpoint/2010/main" val="2819602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587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1187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232E642-F25B-493E-A2A1-636081A892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2365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1396736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58788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224336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29110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0955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496693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881828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18437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416284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74304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8/24/2025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503709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8/24/2025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3586257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2.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1.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20.png"/><Relationship Id="rId5" Type="http://schemas.openxmlformats.org/officeDocument/2006/relationships/tags" Target="../tags/tag6.xml"/><Relationship Id="rId10" Type="http://schemas.openxmlformats.org/officeDocument/2006/relationships/image" Target="../media/image19.svg"/><Relationship Id="rId4" Type="http://schemas.openxmlformats.org/officeDocument/2006/relationships/tags" Target="../tags/tag5.xml"/><Relationship Id="rId9" Type="http://schemas.openxmlformats.org/officeDocument/2006/relationships/image" Target="../media/image18.png"/><Relationship Id="rId14" Type="http://schemas.openxmlformats.org/officeDocument/2006/relationships/image" Target="../media/image23.svg"/></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2.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21.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0.png"/><Relationship Id="rId5" Type="http://schemas.openxmlformats.org/officeDocument/2006/relationships/tags" Target="../tags/tag13.xml"/><Relationship Id="rId10" Type="http://schemas.openxmlformats.org/officeDocument/2006/relationships/image" Target="../media/image19.svg"/><Relationship Id="rId4" Type="http://schemas.openxmlformats.org/officeDocument/2006/relationships/tags" Target="../tags/tag12.xml"/><Relationship Id="rId9" Type="http://schemas.openxmlformats.org/officeDocument/2006/relationships/image" Target="../media/image18.png"/><Relationship Id="rId14" Type="http://schemas.openxmlformats.org/officeDocument/2006/relationships/image" Target="../media/image23.sv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5.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21.sv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20.png"/><Relationship Id="rId5" Type="http://schemas.openxmlformats.org/officeDocument/2006/relationships/tags" Target="../tags/tag20.xml"/><Relationship Id="rId10" Type="http://schemas.openxmlformats.org/officeDocument/2006/relationships/image" Target="../media/image19.svg"/><Relationship Id="rId4" Type="http://schemas.openxmlformats.org/officeDocument/2006/relationships/tags" Target="../tags/tag19.xml"/><Relationship Id="rId9" Type="http://schemas.openxmlformats.org/officeDocument/2006/relationships/image" Target="../media/image18.png"/><Relationship Id="rId14" Type="http://schemas.openxmlformats.org/officeDocument/2006/relationships/image" Target="../media/image26.svg"/></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2.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21.sv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20.png"/><Relationship Id="rId5" Type="http://schemas.openxmlformats.org/officeDocument/2006/relationships/tags" Target="../tags/tag27.xml"/><Relationship Id="rId10" Type="http://schemas.openxmlformats.org/officeDocument/2006/relationships/image" Target="../media/image19.svg"/><Relationship Id="rId4" Type="http://schemas.openxmlformats.org/officeDocument/2006/relationships/tags" Target="../tags/tag26.xml"/><Relationship Id="rId9" Type="http://schemas.openxmlformats.org/officeDocument/2006/relationships/image" Target="../media/image18.png"/><Relationship Id="rId14" Type="http://schemas.openxmlformats.org/officeDocument/2006/relationships/image" Target="../media/image23.sv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2.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21.sv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20.png"/><Relationship Id="rId5" Type="http://schemas.openxmlformats.org/officeDocument/2006/relationships/tags" Target="../tags/tag34.xml"/><Relationship Id="rId10" Type="http://schemas.openxmlformats.org/officeDocument/2006/relationships/image" Target="../media/image19.svg"/><Relationship Id="rId4" Type="http://schemas.openxmlformats.org/officeDocument/2006/relationships/tags" Target="../tags/tag33.xml"/><Relationship Id="rId9" Type="http://schemas.openxmlformats.org/officeDocument/2006/relationships/image" Target="../media/image18.png"/><Relationship Id="rId14" Type="http://schemas.openxmlformats.org/officeDocument/2006/relationships/image" Target="../media/image23.svg"/></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2.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21.sv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20.png"/><Relationship Id="rId5" Type="http://schemas.openxmlformats.org/officeDocument/2006/relationships/tags" Target="../tags/tag41.xml"/><Relationship Id="rId10" Type="http://schemas.openxmlformats.org/officeDocument/2006/relationships/image" Target="../media/image19.svg"/><Relationship Id="rId4" Type="http://schemas.openxmlformats.org/officeDocument/2006/relationships/tags" Target="../tags/tag40.xml"/><Relationship Id="rId9" Type="http://schemas.openxmlformats.org/officeDocument/2006/relationships/image" Target="../media/image18.png"/><Relationship Id="rId14" Type="http://schemas.openxmlformats.org/officeDocument/2006/relationships/image" Target="../media/image23.svg"/></Relationships>
</file>

<file path=ppt/slides/_rels/slide33.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22.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21.sv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20.png"/><Relationship Id="rId5" Type="http://schemas.openxmlformats.org/officeDocument/2006/relationships/tags" Target="../tags/tag48.xml"/><Relationship Id="rId10" Type="http://schemas.openxmlformats.org/officeDocument/2006/relationships/image" Target="../media/image19.svg"/><Relationship Id="rId4" Type="http://schemas.openxmlformats.org/officeDocument/2006/relationships/tags" Target="../tags/tag47.xml"/><Relationship Id="rId9" Type="http://schemas.openxmlformats.org/officeDocument/2006/relationships/image" Target="../media/image18.png"/><Relationship Id="rId14" Type="http://schemas.openxmlformats.org/officeDocument/2006/relationships/image" Target="../media/image23.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diagramData" Target="NUL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NULL"/><Relationship Id="rId5" Type="http://schemas.openxmlformats.org/officeDocument/2006/relationships/diagramQuickStyle" Target="../diagrams/quickStyle1.xml"/><Relationship Id="rId10" Type="http://schemas.openxmlformats.org/officeDocument/2006/relationships/diagramQuickStyle" Target="NULL"/><Relationship Id="rId4" Type="http://schemas.openxmlformats.org/officeDocument/2006/relationships/diagramLayout" Target="../diagrams/layout1.xml"/><Relationship Id="rId9" Type="http://schemas.openxmlformats.org/officeDocument/2006/relationships/diagramLayout" Target="NUL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0" y="216310"/>
            <a:ext cx="12192000" cy="3897006"/>
          </a:xfrm>
        </p:spPr>
        <p:txBody>
          <a:bodyPr>
            <a:normAutofit fontScale="90000"/>
          </a:bodyPr>
          <a:lstStyle/>
          <a:p>
            <a:r>
              <a:rPr lang="en-US" dirty="0"/>
              <a:t>A gamified introduction to</a:t>
            </a:r>
            <a:br>
              <a:rPr lang="en-US" dirty="0"/>
            </a:br>
            <a:r>
              <a:rPr lang="en-US" dirty="0"/>
              <a:t>Python Programming</a:t>
            </a:r>
            <a:br>
              <a:rPr lang="en-US" dirty="0"/>
            </a:br>
            <a:br>
              <a:rPr lang="en-US" dirty="0"/>
            </a:br>
            <a:r>
              <a:rPr lang="en-US" dirty="0"/>
              <a:t>Lecture 3</a:t>
            </a:r>
            <a:br>
              <a:rPr lang="en-US" dirty="0"/>
            </a:br>
            <a:r>
              <a:rPr lang="en-US" dirty="0"/>
              <a:t>None, pass, Booleans and functions</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203361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006F-804E-403A-85E3-ECD81076FE12}"/>
              </a:ext>
            </a:extLst>
          </p:cNvPr>
          <p:cNvSpPr>
            <a:spLocks noGrp="1"/>
          </p:cNvSpPr>
          <p:nvPr>
            <p:ph type="title"/>
          </p:nvPr>
        </p:nvSpPr>
        <p:spPr/>
        <p:txBody>
          <a:bodyPr/>
          <a:lstStyle/>
          <a:p>
            <a:r>
              <a:rPr lang="en-US" dirty="0"/>
              <a:t>Boolean comparisons</a:t>
            </a:r>
          </a:p>
        </p:txBody>
      </p:sp>
      <p:sp>
        <p:nvSpPr>
          <p:cNvPr id="4" name="Content Placeholder 3">
            <a:extLst>
              <a:ext uri="{FF2B5EF4-FFF2-40B4-BE49-F238E27FC236}">
                <a16:creationId xmlns:a16="http://schemas.microsoft.com/office/drawing/2014/main" id="{D46C4F2F-8443-404B-A944-3FA9DFC5BD42}"/>
              </a:ext>
            </a:extLst>
          </p:cNvPr>
          <p:cNvSpPr>
            <a:spLocks noGrp="1"/>
          </p:cNvSpPr>
          <p:nvPr>
            <p:ph sz="half" idx="1"/>
          </p:nvPr>
        </p:nvSpPr>
        <p:spPr>
          <a:xfrm>
            <a:off x="838200" y="1825624"/>
            <a:ext cx="5181600" cy="5032375"/>
          </a:xfrm>
        </p:spPr>
        <p:txBody>
          <a:bodyPr>
            <a:normAutofit/>
          </a:bodyPr>
          <a:lstStyle/>
          <a:p>
            <a:pPr marL="0" indent="0">
              <a:buNone/>
            </a:pPr>
            <a:r>
              <a:rPr lang="en-US" dirty="0"/>
              <a:t>Following the same logic as the </a:t>
            </a:r>
            <a:r>
              <a:rPr lang="en-US" b="1" dirty="0">
                <a:solidFill>
                  <a:srgbClr val="00B050"/>
                </a:solidFill>
              </a:rPr>
              <a:t>==</a:t>
            </a:r>
            <a:r>
              <a:rPr lang="en-US" dirty="0"/>
              <a:t> operator, we can define, the following operators, </a:t>
            </a:r>
            <a:r>
              <a:rPr lang="en-US" b="1" u="sng" dirty="0"/>
              <a:t>for numerical types (int/float).</a:t>
            </a:r>
            <a:endParaRPr lang="en-US" b="1" dirty="0"/>
          </a:p>
          <a:p>
            <a:r>
              <a:rPr lang="en-US" b="1" dirty="0">
                <a:solidFill>
                  <a:srgbClr val="00B050"/>
                </a:solidFill>
              </a:rPr>
              <a:t>!=</a:t>
            </a:r>
            <a:r>
              <a:rPr lang="en-US" b="1" dirty="0"/>
              <a:t>:</a:t>
            </a:r>
            <a:r>
              <a:rPr lang="en-US" dirty="0"/>
              <a:t> to check if two variables are </a:t>
            </a:r>
            <a:r>
              <a:rPr lang="en-US" b="1" dirty="0"/>
              <a:t>different</a:t>
            </a:r>
            <a:r>
              <a:rPr lang="en-US" dirty="0"/>
              <a:t>.</a:t>
            </a:r>
          </a:p>
          <a:p>
            <a:pPr marL="0" indent="0">
              <a:buNone/>
            </a:pPr>
            <a:r>
              <a:rPr lang="en-US" b="1" dirty="0"/>
              <a:t>Note: </a:t>
            </a:r>
            <a:r>
              <a:rPr lang="en-US" dirty="0"/>
              <a:t>Again, careful with the types on both sides! Let us only use these operators with similar types on both sides!</a:t>
            </a:r>
          </a:p>
        </p:txBody>
      </p:sp>
      <p:pic>
        <p:nvPicPr>
          <p:cNvPr id="7" name="Picture 6">
            <a:extLst>
              <a:ext uri="{FF2B5EF4-FFF2-40B4-BE49-F238E27FC236}">
                <a16:creationId xmlns:a16="http://schemas.microsoft.com/office/drawing/2014/main" id="{BD6BD1A4-72C1-43C9-8A75-F4591A70FD7B}"/>
              </a:ext>
            </a:extLst>
          </p:cNvPr>
          <p:cNvPicPr>
            <a:picLocks noChangeAspect="1"/>
          </p:cNvPicPr>
          <p:nvPr/>
        </p:nvPicPr>
        <p:blipFill rotWithShape="1">
          <a:blip r:embed="rId2"/>
          <a:srcRect l="10229" t="30286" r="84311" b="26857"/>
          <a:stretch/>
        </p:blipFill>
        <p:spPr>
          <a:xfrm>
            <a:off x="7865705" y="41926"/>
            <a:ext cx="2761861" cy="6774148"/>
          </a:xfrm>
          <a:prstGeom prst="rect">
            <a:avLst/>
          </a:prstGeom>
        </p:spPr>
      </p:pic>
    </p:spTree>
    <p:extLst>
      <p:ext uri="{BB962C8B-B14F-4D97-AF65-F5344CB8AC3E}">
        <p14:creationId xmlns:p14="http://schemas.microsoft.com/office/powerpoint/2010/main" val="3737588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006F-804E-403A-85E3-ECD81076FE12}"/>
              </a:ext>
            </a:extLst>
          </p:cNvPr>
          <p:cNvSpPr>
            <a:spLocks noGrp="1"/>
          </p:cNvSpPr>
          <p:nvPr>
            <p:ph type="title"/>
          </p:nvPr>
        </p:nvSpPr>
        <p:spPr/>
        <p:txBody>
          <a:bodyPr/>
          <a:lstStyle/>
          <a:p>
            <a:r>
              <a:rPr lang="en-US" dirty="0"/>
              <a:t>Boolean comparisons</a:t>
            </a:r>
          </a:p>
        </p:txBody>
      </p:sp>
      <p:sp>
        <p:nvSpPr>
          <p:cNvPr id="4" name="Content Placeholder 3">
            <a:extLst>
              <a:ext uri="{FF2B5EF4-FFF2-40B4-BE49-F238E27FC236}">
                <a16:creationId xmlns:a16="http://schemas.microsoft.com/office/drawing/2014/main" id="{D46C4F2F-8443-404B-A944-3FA9DFC5BD42}"/>
              </a:ext>
            </a:extLst>
          </p:cNvPr>
          <p:cNvSpPr>
            <a:spLocks noGrp="1"/>
          </p:cNvSpPr>
          <p:nvPr>
            <p:ph sz="half" idx="1"/>
          </p:nvPr>
        </p:nvSpPr>
        <p:spPr>
          <a:xfrm>
            <a:off x="838200" y="1825624"/>
            <a:ext cx="5181600" cy="5032375"/>
          </a:xfrm>
        </p:spPr>
        <p:txBody>
          <a:bodyPr>
            <a:normAutofit/>
          </a:bodyPr>
          <a:lstStyle/>
          <a:p>
            <a:pPr marL="0" indent="0">
              <a:buNone/>
            </a:pPr>
            <a:r>
              <a:rPr lang="en-US" dirty="0"/>
              <a:t>Similarly,</a:t>
            </a:r>
          </a:p>
          <a:p>
            <a:r>
              <a:rPr lang="en-US" b="1" dirty="0">
                <a:solidFill>
                  <a:srgbClr val="00B050"/>
                </a:solidFill>
              </a:rPr>
              <a:t>&gt;</a:t>
            </a:r>
            <a:r>
              <a:rPr lang="en-US" b="1" dirty="0"/>
              <a:t>: </a:t>
            </a:r>
            <a:r>
              <a:rPr lang="en-US" dirty="0"/>
              <a:t>if variable on the left-hand side has a </a:t>
            </a:r>
            <a:r>
              <a:rPr lang="en-US" b="1" dirty="0"/>
              <a:t>strictly</a:t>
            </a:r>
            <a:r>
              <a:rPr lang="en-US" dirty="0"/>
              <a:t> </a:t>
            </a:r>
            <a:r>
              <a:rPr lang="en-US" b="1" dirty="0"/>
              <a:t>higher</a:t>
            </a:r>
            <a:r>
              <a:rPr lang="en-US" dirty="0"/>
              <a:t> </a:t>
            </a:r>
            <a:r>
              <a:rPr lang="en-US" b="1" dirty="0"/>
              <a:t>numerical</a:t>
            </a:r>
            <a:r>
              <a:rPr lang="en-US" dirty="0"/>
              <a:t> </a:t>
            </a:r>
            <a:r>
              <a:rPr lang="en-US" b="1" dirty="0"/>
              <a:t>value</a:t>
            </a:r>
            <a:r>
              <a:rPr lang="en-US" dirty="0"/>
              <a:t>, than the one on the right-hand side.</a:t>
            </a:r>
          </a:p>
          <a:p>
            <a:r>
              <a:rPr lang="en-US" b="1" dirty="0">
                <a:solidFill>
                  <a:srgbClr val="00B050"/>
                </a:solidFill>
              </a:rPr>
              <a:t>&lt;</a:t>
            </a:r>
            <a:r>
              <a:rPr lang="en-US" b="1" dirty="0"/>
              <a:t>:</a:t>
            </a:r>
            <a:r>
              <a:rPr lang="en-US" dirty="0"/>
              <a:t> same as </a:t>
            </a:r>
            <a:r>
              <a:rPr lang="en-US" b="1" dirty="0">
                <a:solidFill>
                  <a:srgbClr val="00B050"/>
                </a:solidFill>
              </a:rPr>
              <a:t>&gt;</a:t>
            </a:r>
            <a:r>
              <a:rPr lang="en-US" dirty="0"/>
              <a:t>, but checking for </a:t>
            </a:r>
            <a:r>
              <a:rPr lang="en-US" b="1" dirty="0"/>
              <a:t>strictly</a:t>
            </a:r>
            <a:r>
              <a:rPr lang="en-US" dirty="0"/>
              <a:t> </a:t>
            </a:r>
            <a:r>
              <a:rPr lang="en-US" b="1" dirty="0"/>
              <a:t>lower</a:t>
            </a:r>
            <a:r>
              <a:rPr lang="en-US" dirty="0"/>
              <a:t> </a:t>
            </a:r>
            <a:r>
              <a:rPr lang="en-US" b="1" dirty="0"/>
              <a:t>numerical</a:t>
            </a:r>
            <a:r>
              <a:rPr lang="en-US" dirty="0"/>
              <a:t> </a:t>
            </a:r>
            <a:r>
              <a:rPr lang="en-US" b="1" dirty="0"/>
              <a:t>value</a:t>
            </a:r>
            <a:r>
              <a:rPr lang="en-US" dirty="0"/>
              <a:t>.</a:t>
            </a:r>
          </a:p>
          <a:p>
            <a:pPr marL="0" indent="0">
              <a:buNone/>
            </a:pPr>
            <a:r>
              <a:rPr lang="en-US" b="1" dirty="0"/>
              <a:t>Note: </a:t>
            </a:r>
            <a:r>
              <a:rPr lang="en-US" dirty="0"/>
              <a:t>again, careful with the types on both sides! Let us only use these operators with similar types on both sides!</a:t>
            </a:r>
          </a:p>
          <a:p>
            <a:pPr marL="0" indent="0">
              <a:buNone/>
            </a:pPr>
            <a:endParaRPr lang="en-US" dirty="0"/>
          </a:p>
        </p:txBody>
      </p:sp>
      <p:pic>
        <p:nvPicPr>
          <p:cNvPr id="3" name="Picture 2">
            <a:extLst>
              <a:ext uri="{FF2B5EF4-FFF2-40B4-BE49-F238E27FC236}">
                <a16:creationId xmlns:a16="http://schemas.microsoft.com/office/drawing/2014/main" id="{39A11193-FE5B-4685-A34B-59D0931BC67D}"/>
              </a:ext>
            </a:extLst>
          </p:cNvPr>
          <p:cNvPicPr>
            <a:picLocks noChangeAspect="1"/>
          </p:cNvPicPr>
          <p:nvPr/>
        </p:nvPicPr>
        <p:blipFill rotWithShape="1">
          <a:blip r:embed="rId2"/>
          <a:srcRect l="10179" t="43755" r="69158" b="22694"/>
          <a:stretch/>
        </p:blipFill>
        <p:spPr>
          <a:xfrm>
            <a:off x="6335484" y="2719873"/>
            <a:ext cx="5764887" cy="2925148"/>
          </a:xfrm>
          <a:prstGeom prst="rect">
            <a:avLst/>
          </a:prstGeom>
        </p:spPr>
      </p:pic>
    </p:spTree>
    <p:extLst>
      <p:ext uri="{BB962C8B-B14F-4D97-AF65-F5344CB8AC3E}">
        <p14:creationId xmlns:p14="http://schemas.microsoft.com/office/powerpoint/2010/main" val="194992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006F-804E-403A-85E3-ECD81076FE12}"/>
              </a:ext>
            </a:extLst>
          </p:cNvPr>
          <p:cNvSpPr>
            <a:spLocks noGrp="1"/>
          </p:cNvSpPr>
          <p:nvPr>
            <p:ph type="title"/>
          </p:nvPr>
        </p:nvSpPr>
        <p:spPr/>
        <p:txBody>
          <a:bodyPr/>
          <a:lstStyle/>
          <a:p>
            <a:r>
              <a:rPr lang="en-US" dirty="0"/>
              <a:t>Boolean comparisons</a:t>
            </a:r>
          </a:p>
        </p:txBody>
      </p:sp>
      <p:sp>
        <p:nvSpPr>
          <p:cNvPr id="4" name="Content Placeholder 3">
            <a:extLst>
              <a:ext uri="{FF2B5EF4-FFF2-40B4-BE49-F238E27FC236}">
                <a16:creationId xmlns:a16="http://schemas.microsoft.com/office/drawing/2014/main" id="{D46C4F2F-8443-404B-A944-3FA9DFC5BD42}"/>
              </a:ext>
            </a:extLst>
          </p:cNvPr>
          <p:cNvSpPr>
            <a:spLocks noGrp="1"/>
          </p:cNvSpPr>
          <p:nvPr>
            <p:ph sz="half" idx="1"/>
          </p:nvPr>
        </p:nvSpPr>
        <p:spPr>
          <a:xfrm>
            <a:off x="838200" y="1825624"/>
            <a:ext cx="5181600" cy="5032375"/>
          </a:xfrm>
        </p:spPr>
        <p:txBody>
          <a:bodyPr>
            <a:normAutofit/>
          </a:bodyPr>
          <a:lstStyle/>
          <a:p>
            <a:pPr marL="0" indent="0">
              <a:buNone/>
            </a:pPr>
            <a:r>
              <a:rPr lang="en-US" dirty="0"/>
              <a:t>Similarly,</a:t>
            </a:r>
          </a:p>
          <a:p>
            <a:r>
              <a:rPr lang="en-US" b="1" dirty="0">
                <a:solidFill>
                  <a:srgbClr val="00B050"/>
                </a:solidFill>
              </a:rPr>
              <a:t>&gt;=</a:t>
            </a:r>
            <a:r>
              <a:rPr lang="en-US" b="1" dirty="0"/>
              <a:t>: </a:t>
            </a:r>
            <a:r>
              <a:rPr lang="en-US" dirty="0"/>
              <a:t>if variable on the left-hand side has a </a:t>
            </a:r>
            <a:r>
              <a:rPr lang="en-US" b="1" dirty="0"/>
              <a:t>higher or equal numerical value</a:t>
            </a:r>
            <a:r>
              <a:rPr lang="en-US" dirty="0"/>
              <a:t>, than the one on the right-hand side.</a:t>
            </a:r>
          </a:p>
          <a:p>
            <a:r>
              <a:rPr lang="en-US" b="1" dirty="0">
                <a:solidFill>
                  <a:srgbClr val="00B050"/>
                </a:solidFill>
              </a:rPr>
              <a:t>&lt;=</a:t>
            </a:r>
            <a:r>
              <a:rPr lang="en-US" b="1" dirty="0"/>
              <a:t>:</a:t>
            </a:r>
            <a:r>
              <a:rPr lang="en-US" dirty="0"/>
              <a:t> same as </a:t>
            </a:r>
            <a:r>
              <a:rPr lang="en-US" b="1" dirty="0">
                <a:solidFill>
                  <a:srgbClr val="00B050"/>
                </a:solidFill>
              </a:rPr>
              <a:t>&gt;=</a:t>
            </a:r>
            <a:r>
              <a:rPr lang="en-US" dirty="0"/>
              <a:t>, but checking for </a:t>
            </a:r>
            <a:r>
              <a:rPr lang="en-US" b="1" dirty="0"/>
              <a:t>lower or equal numerical value</a:t>
            </a:r>
            <a:r>
              <a:rPr lang="en-US" dirty="0"/>
              <a:t>.</a:t>
            </a:r>
          </a:p>
          <a:p>
            <a:pPr marL="0" indent="0">
              <a:buNone/>
            </a:pPr>
            <a:r>
              <a:rPr lang="en-US" b="1" dirty="0"/>
              <a:t>Note: </a:t>
            </a:r>
            <a:r>
              <a:rPr lang="en-US" dirty="0"/>
              <a:t>again, careful with the types on both sides! Let us only use these operators with similar types on both sides!</a:t>
            </a:r>
          </a:p>
          <a:p>
            <a:pPr marL="0" indent="0">
              <a:buNone/>
            </a:pPr>
            <a:endParaRPr lang="en-US" dirty="0"/>
          </a:p>
        </p:txBody>
      </p:sp>
      <p:pic>
        <p:nvPicPr>
          <p:cNvPr id="3" name="Picture 2">
            <a:extLst>
              <a:ext uri="{FF2B5EF4-FFF2-40B4-BE49-F238E27FC236}">
                <a16:creationId xmlns:a16="http://schemas.microsoft.com/office/drawing/2014/main" id="{457E3B7C-13C9-43DF-883C-174D3FF76DA6}"/>
              </a:ext>
            </a:extLst>
          </p:cNvPr>
          <p:cNvPicPr>
            <a:picLocks noChangeAspect="1"/>
          </p:cNvPicPr>
          <p:nvPr/>
        </p:nvPicPr>
        <p:blipFill rotWithShape="1">
          <a:blip r:embed="rId2"/>
          <a:srcRect l="10256" t="28571" r="84770" b="34449"/>
          <a:stretch/>
        </p:blipFill>
        <p:spPr>
          <a:xfrm>
            <a:off x="7716416" y="0"/>
            <a:ext cx="2939144" cy="6827862"/>
          </a:xfrm>
          <a:prstGeom prst="rect">
            <a:avLst/>
          </a:prstGeom>
        </p:spPr>
      </p:pic>
    </p:spTree>
    <p:extLst>
      <p:ext uri="{BB962C8B-B14F-4D97-AF65-F5344CB8AC3E}">
        <p14:creationId xmlns:p14="http://schemas.microsoft.com/office/powerpoint/2010/main" val="2076436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BE6C-8EB2-44E0-BDAF-529C4DA616AD}"/>
              </a:ext>
            </a:extLst>
          </p:cNvPr>
          <p:cNvSpPr>
            <a:spLocks noGrp="1"/>
          </p:cNvSpPr>
          <p:nvPr>
            <p:ph type="title"/>
          </p:nvPr>
        </p:nvSpPr>
        <p:spPr/>
        <p:txBody>
          <a:bodyPr/>
          <a:lstStyle/>
          <a:p>
            <a:r>
              <a:rPr lang="en-US" dirty="0"/>
              <a:t>Boolean combinations:</a:t>
            </a:r>
            <a:br>
              <a:rPr lang="en-US" dirty="0"/>
            </a:br>
            <a:r>
              <a:rPr lang="en-US" dirty="0"/>
              <a:t>and, or, not</a:t>
            </a:r>
          </a:p>
        </p:txBody>
      </p:sp>
      <p:sp>
        <p:nvSpPr>
          <p:cNvPr id="4" name="Content Placeholder 3">
            <a:extLst>
              <a:ext uri="{FF2B5EF4-FFF2-40B4-BE49-F238E27FC236}">
                <a16:creationId xmlns:a16="http://schemas.microsoft.com/office/drawing/2014/main" id="{3DA8F843-0665-4420-9019-7244B3695F5D}"/>
              </a:ext>
            </a:extLst>
          </p:cNvPr>
          <p:cNvSpPr>
            <a:spLocks noGrp="1"/>
          </p:cNvSpPr>
          <p:nvPr>
            <p:ph sz="half" idx="1"/>
          </p:nvPr>
        </p:nvSpPr>
        <p:spPr>
          <a:xfrm>
            <a:off x="838200" y="1825624"/>
            <a:ext cx="5181600" cy="4995051"/>
          </a:xfrm>
        </p:spPr>
        <p:txBody>
          <a:bodyPr/>
          <a:lstStyle/>
          <a:p>
            <a:pPr marL="0" indent="0">
              <a:buNone/>
            </a:pPr>
            <a:r>
              <a:rPr lang="en-US" b="1" dirty="0"/>
              <a:t>Definition (the </a:t>
            </a:r>
            <a:r>
              <a:rPr lang="en-US" b="1" dirty="0">
                <a:solidFill>
                  <a:srgbClr val="00B050"/>
                </a:solidFill>
              </a:rPr>
              <a:t>and</a:t>
            </a:r>
            <a:r>
              <a:rPr lang="en-US" b="1" dirty="0"/>
              <a:t> operator):</a:t>
            </a:r>
          </a:p>
          <a:p>
            <a:pPr marL="0" indent="0">
              <a:buNone/>
            </a:pPr>
            <a:r>
              <a:rPr lang="en-US" dirty="0"/>
              <a:t>The </a:t>
            </a:r>
            <a:r>
              <a:rPr lang="en-US" b="1" dirty="0">
                <a:solidFill>
                  <a:srgbClr val="00B050"/>
                </a:solidFill>
              </a:rPr>
              <a:t>and</a:t>
            </a:r>
            <a:r>
              <a:rPr lang="en-US" dirty="0"/>
              <a:t> operator returns a </a:t>
            </a:r>
            <a:r>
              <a:rPr lang="en-US" dirty="0" err="1"/>
              <a:t>boolean</a:t>
            </a:r>
            <a:r>
              <a:rPr lang="en-US" dirty="0"/>
              <a:t> with value </a:t>
            </a:r>
            <a:r>
              <a:rPr lang="en-US" b="1" dirty="0">
                <a:solidFill>
                  <a:srgbClr val="00B050"/>
                </a:solidFill>
              </a:rPr>
              <a:t>True</a:t>
            </a:r>
            <a:r>
              <a:rPr lang="en-US" dirty="0"/>
              <a:t>, if and only if </a:t>
            </a:r>
            <a:r>
              <a:rPr lang="en-US" b="1" dirty="0"/>
              <a:t>both Boolean variables on the left- and right-hand sides of the </a:t>
            </a:r>
            <a:r>
              <a:rPr lang="en-US" b="1" dirty="0">
                <a:solidFill>
                  <a:srgbClr val="00B050"/>
                </a:solidFill>
              </a:rPr>
              <a:t>and</a:t>
            </a:r>
            <a:r>
              <a:rPr lang="en-US" b="1" dirty="0"/>
              <a:t> operator are </a:t>
            </a:r>
            <a:r>
              <a:rPr lang="en-US" b="1" dirty="0">
                <a:solidFill>
                  <a:srgbClr val="00B050"/>
                </a:solidFill>
              </a:rPr>
              <a:t>True</a:t>
            </a:r>
            <a:r>
              <a:rPr lang="en-US" dirty="0"/>
              <a:t>.</a:t>
            </a:r>
          </a:p>
          <a:p>
            <a:pPr marL="0" indent="0">
              <a:buNone/>
            </a:pPr>
            <a:r>
              <a:rPr lang="en-US" dirty="0"/>
              <a:t>It returns </a:t>
            </a:r>
            <a:r>
              <a:rPr lang="en-US" b="1" dirty="0">
                <a:solidFill>
                  <a:srgbClr val="00B050"/>
                </a:solidFill>
              </a:rPr>
              <a:t>False</a:t>
            </a:r>
            <a:r>
              <a:rPr lang="en-US" dirty="0"/>
              <a:t> otherwise.</a:t>
            </a:r>
          </a:p>
          <a:p>
            <a:pPr marL="0" indent="0">
              <a:buNone/>
            </a:pPr>
            <a:r>
              <a:rPr lang="en-US" dirty="0"/>
              <a:t>Typically used to ask more advanced questions (e.g. voting rights if this person is at least 18yo and a Singaporean citizen?)</a:t>
            </a:r>
            <a:endParaRPr lang="en-GB" dirty="0"/>
          </a:p>
        </p:txBody>
      </p:sp>
      <p:pic>
        <p:nvPicPr>
          <p:cNvPr id="6" name="Picture 5">
            <a:extLst>
              <a:ext uri="{FF2B5EF4-FFF2-40B4-BE49-F238E27FC236}">
                <a16:creationId xmlns:a16="http://schemas.microsoft.com/office/drawing/2014/main" id="{E08A431F-A942-4B9D-91DD-09DF14587C6A}"/>
              </a:ext>
            </a:extLst>
          </p:cNvPr>
          <p:cNvPicPr>
            <a:picLocks noChangeAspect="1"/>
          </p:cNvPicPr>
          <p:nvPr/>
        </p:nvPicPr>
        <p:blipFill rotWithShape="1">
          <a:blip r:embed="rId2"/>
          <a:srcRect l="10179" t="32245" r="83316" b="32490"/>
          <a:stretch/>
        </p:blipFill>
        <p:spPr>
          <a:xfrm>
            <a:off x="7109929" y="55208"/>
            <a:ext cx="3993503" cy="6765468"/>
          </a:xfrm>
          <a:prstGeom prst="rect">
            <a:avLst/>
          </a:prstGeom>
        </p:spPr>
      </p:pic>
    </p:spTree>
    <p:extLst>
      <p:ext uri="{BB962C8B-B14F-4D97-AF65-F5344CB8AC3E}">
        <p14:creationId xmlns:p14="http://schemas.microsoft.com/office/powerpoint/2010/main" val="6332366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BE6C-8EB2-44E0-BDAF-529C4DA616AD}"/>
              </a:ext>
            </a:extLst>
          </p:cNvPr>
          <p:cNvSpPr>
            <a:spLocks noGrp="1"/>
          </p:cNvSpPr>
          <p:nvPr>
            <p:ph type="title"/>
          </p:nvPr>
        </p:nvSpPr>
        <p:spPr/>
        <p:txBody>
          <a:bodyPr/>
          <a:lstStyle/>
          <a:p>
            <a:r>
              <a:rPr lang="en-US" dirty="0"/>
              <a:t>Boolean combinations:</a:t>
            </a:r>
            <a:br>
              <a:rPr lang="en-US" dirty="0"/>
            </a:br>
            <a:r>
              <a:rPr lang="en-US" dirty="0"/>
              <a:t>and, or, not</a:t>
            </a:r>
          </a:p>
        </p:txBody>
      </p:sp>
      <p:sp>
        <p:nvSpPr>
          <p:cNvPr id="4" name="Content Placeholder 3">
            <a:extLst>
              <a:ext uri="{FF2B5EF4-FFF2-40B4-BE49-F238E27FC236}">
                <a16:creationId xmlns:a16="http://schemas.microsoft.com/office/drawing/2014/main" id="{3DA8F843-0665-4420-9019-7244B3695F5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or</a:t>
            </a:r>
            <a:r>
              <a:rPr lang="en-US" b="1" dirty="0"/>
              <a:t> operator):</a:t>
            </a:r>
          </a:p>
          <a:p>
            <a:pPr marL="0" indent="0">
              <a:buNone/>
            </a:pPr>
            <a:r>
              <a:rPr lang="en-US" dirty="0"/>
              <a:t>Similarly, the </a:t>
            </a:r>
            <a:r>
              <a:rPr lang="en-US" b="1" dirty="0">
                <a:solidFill>
                  <a:srgbClr val="00B050"/>
                </a:solidFill>
              </a:rPr>
              <a:t>or</a:t>
            </a:r>
            <a:r>
              <a:rPr lang="en-US" dirty="0"/>
              <a:t> operator returns a </a:t>
            </a:r>
            <a:r>
              <a:rPr lang="en-US" dirty="0" err="1"/>
              <a:t>boolean</a:t>
            </a:r>
            <a:r>
              <a:rPr lang="en-US" dirty="0"/>
              <a:t> with value </a:t>
            </a:r>
            <a:r>
              <a:rPr lang="en-US" b="1" dirty="0">
                <a:solidFill>
                  <a:srgbClr val="00B050"/>
                </a:solidFill>
              </a:rPr>
              <a:t>True</a:t>
            </a:r>
            <a:r>
              <a:rPr lang="en-US" dirty="0"/>
              <a:t>, if and only if </a:t>
            </a:r>
            <a:r>
              <a:rPr lang="en-US" b="1" dirty="0"/>
              <a:t>at least</a:t>
            </a:r>
            <a:r>
              <a:rPr lang="en-US" dirty="0"/>
              <a:t> </a:t>
            </a:r>
            <a:r>
              <a:rPr lang="en-US" b="1" dirty="0"/>
              <a:t>one of the Boolean variables on the left- and right-hand sides of the </a:t>
            </a:r>
            <a:r>
              <a:rPr lang="en-US" b="1" dirty="0">
                <a:solidFill>
                  <a:srgbClr val="00B050"/>
                </a:solidFill>
              </a:rPr>
              <a:t>or</a:t>
            </a:r>
            <a:r>
              <a:rPr lang="en-US" b="1" dirty="0"/>
              <a:t> operator are </a:t>
            </a:r>
            <a:r>
              <a:rPr lang="en-US" b="1" dirty="0">
                <a:solidFill>
                  <a:srgbClr val="00B050"/>
                </a:solidFill>
              </a:rPr>
              <a:t>True</a:t>
            </a:r>
            <a:r>
              <a:rPr lang="en-US" dirty="0"/>
              <a:t>.</a:t>
            </a:r>
          </a:p>
          <a:p>
            <a:pPr marL="0" indent="0">
              <a:buNone/>
            </a:pPr>
            <a:r>
              <a:rPr lang="en-US" dirty="0"/>
              <a:t>It returns </a:t>
            </a:r>
            <a:r>
              <a:rPr lang="en-US" b="1" dirty="0">
                <a:solidFill>
                  <a:srgbClr val="00B050"/>
                </a:solidFill>
              </a:rPr>
              <a:t>False</a:t>
            </a:r>
            <a:r>
              <a:rPr lang="en-US" dirty="0"/>
              <a:t> otherwise.</a:t>
            </a:r>
          </a:p>
          <a:p>
            <a:pPr marL="0" indent="0">
              <a:buNone/>
            </a:pPr>
            <a:r>
              <a:rPr lang="en-US" dirty="0"/>
              <a:t>Again, typically used to ask more advanced questions.</a:t>
            </a:r>
            <a:endParaRPr lang="en-GB" dirty="0"/>
          </a:p>
        </p:txBody>
      </p:sp>
      <p:pic>
        <p:nvPicPr>
          <p:cNvPr id="3" name="Picture 2">
            <a:extLst>
              <a:ext uri="{FF2B5EF4-FFF2-40B4-BE49-F238E27FC236}">
                <a16:creationId xmlns:a16="http://schemas.microsoft.com/office/drawing/2014/main" id="{A96A8EED-6AD0-45FE-A708-0BF645347821}"/>
              </a:ext>
            </a:extLst>
          </p:cNvPr>
          <p:cNvPicPr>
            <a:picLocks noChangeAspect="1"/>
          </p:cNvPicPr>
          <p:nvPr/>
        </p:nvPicPr>
        <p:blipFill rotWithShape="1">
          <a:blip r:embed="rId2"/>
          <a:srcRect l="10256" t="34461" r="83718" b="30462"/>
          <a:stretch/>
        </p:blipFill>
        <p:spPr>
          <a:xfrm>
            <a:off x="7346461" y="95031"/>
            <a:ext cx="3665415" cy="6667938"/>
          </a:xfrm>
          <a:prstGeom prst="rect">
            <a:avLst/>
          </a:prstGeom>
        </p:spPr>
      </p:pic>
    </p:spTree>
    <p:extLst>
      <p:ext uri="{BB962C8B-B14F-4D97-AF65-F5344CB8AC3E}">
        <p14:creationId xmlns:p14="http://schemas.microsoft.com/office/powerpoint/2010/main" val="3611612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BE6C-8EB2-44E0-BDAF-529C4DA616AD}"/>
              </a:ext>
            </a:extLst>
          </p:cNvPr>
          <p:cNvSpPr>
            <a:spLocks noGrp="1"/>
          </p:cNvSpPr>
          <p:nvPr>
            <p:ph type="title"/>
          </p:nvPr>
        </p:nvSpPr>
        <p:spPr/>
        <p:txBody>
          <a:bodyPr/>
          <a:lstStyle/>
          <a:p>
            <a:r>
              <a:rPr lang="en-US" dirty="0"/>
              <a:t>Boolean combinations:</a:t>
            </a:r>
            <a:br>
              <a:rPr lang="en-US" dirty="0"/>
            </a:br>
            <a:r>
              <a:rPr lang="en-US" dirty="0"/>
              <a:t>and, or, not</a:t>
            </a:r>
          </a:p>
        </p:txBody>
      </p:sp>
      <p:sp>
        <p:nvSpPr>
          <p:cNvPr id="4" name="Content Placeholder 3">
            <a:extLst>
              <a:ext uri="{FF2B5EF4-FFF2-40B4-BE49-F238E27FC236}">
                <a16:creationId xmlns:a16="http://schemas.microsoft.com/office/drawing/2014/main" id="{3DA8F843-0665-4420-9019-7244B3695F5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or</a:t>
            </a:r>
            <a:r>
              <a:rPr lang="en-US" b="1" dirty="0"/>
              <a:t> operator):</a:t>
            </a:r>
          </a:p>
          <a:p>
            <a:pPr marL="0" indent="0">
              <a:buNone/>
            </a:pPr>
            <a:r>
              <a:rPr lang="en-US" dirty="0"/>
              <a:t>Similarly, the </a:t>
            </a:r>
            <a:r>
              <a:rPr lang="en-US" b="1" dirty="0">
                <a:solidFill>
                  <a:srgbClr val="00B050"/>
                </a:solidFill>
              </a:rPr>
              <a:t>or</a:t>
            </a:r>
            <a:r>
              <a:rPr lang="en-US" dirty="0"/>
              <a:t> operator returns a </a:t>
            </a:r>
            <a:r>
              <a:rPr lang="en-US" dirty="0" err="1"/>
              <a:t>boolean</a:t>
            </a:r>
            <a:r>
              <a:rPr lang="en-US" dirty="0"/>
              <a:t> with value </a:t>
            </a:r>
            <a:r>
              <a:rPr lang="en-US" b="1" dirty="0">
                <a:solidFill>
                  <a:srgbClr val="00B050"/>
                </a:solidFill>
              </a:rPr>
              <a:t>True</a:t>
            </a:r>
            <a:r>
              <a:rPr lang="en-US" dirty="0"/>
              <a:t>, if and only if </a:t>
            </a:r>
            <a:r>
              <a:rPr lang="en-US" b="1" dirty="0"/>
              <a:t>at least</a:t>
            </a:r>
            <a:r>
              <a:rPr lang="en-US" dirty="0"/>
              <a:t> </a:t>
            </a:r>
            <a:r>
              <a:rPr lang="en-US" b="1" dirty="0"/>
              <a:t>one of the Boolean variables on the left- and right-hand sides of the </a:t>
            </a:r>
            <a:r>
              <a:rPr lang="en-US" b="1" dirty="0">
                <a:solidFill>
                  <a:srgbClr val="00B050"/>
                </a:solidFill>
              </a:rPr>
              <a:t>or</a:t>
            </a:r>
            <a:r>
              <a:rPr lang="en-US" b="1" dirty="0"/>
              <a:t> operator are </a:t>
            </a:r>
            <a:r>
              <a:rPr lang="en-US" b="1" dirty="0">
                <a:solidFill>
                  <a:srgbClr val="00B050"/>
                </a:solidFill>
              </a:rPr>
              <a:t>True</a:t>
            </a:r>
            <a:r>
              <a:rPr lang="en-US" dirty="0"/>
              <a:t>.</a:t>
            </a:r>
          </a:p>
          <a:p>
            <a:pPr marL="0" indent="0">
              <a:buNone/>
            </a:pPr>
            <a:r>
              <a:rPr lang="en-US" dirty="0"/>
              <a:t>It returns </a:t>
            </a:r>
            <a:r>
              <a:rPr lang="en-US" b="1" dirty="0">
                <a:solidFill>
                  <a:srgbClr val="00B050"/>
                </a:solidFill>
              </a:rPr>
              <a:t>False</a:t>
            </a:r>
            <a:r>
              <a:rPr lang="en-US" dirty="0"/>
              <a:t> otherwise.</a:t>
            </a:r>
          </a:p>
          <a:p>
            <a:pPr marL="0" indent="0">
              <a:buNone/>
            </a:pPr>
            <a:r>
              <a:rPr lang="en-US" dirty="0"/>
              <a:t>Again, typically used to ask more advanced questions.</a:t>
            </a:r>
            <a:endParaRPr lang="en-GB" dirty="0"/>
          </a:p>
        </p:txBody>
      </p:sp>
      <p:pic>
        <p:nvPicPr>
          <p:cNvPr id="5" name="Picture 2">
            <a:extLst>
              <a:ext uri="{FF2B5EF4-FFF2-40B4-BE49-F238E27FC236}">
                <a16:creationId xmlns:a16="http://schemas.microsoft.com/office/drawing/2014/main" id="{A3AE3C75-FBD4-4D73-BA60-E9E5B0515E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4608" y="2022984"/>
            <a:ext cx="5022362" cy="373328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black, table, sitting, yellow&#10;&#10;Description automatically generated">
            <a:extLst>
              <a:ext uri="{FF2B5EF4-FFF2-40B4-BE49-F238E27FC236}">
                <a16:creationId xmlns:a16="http://schemas.microsoft.com/office/drawing/2014/main" id="{8B6278E1-F36A-476D-A0F5-CA292E7314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63169" y="4579815"/>
            <a:ext cx="697473" cy="691661"/>
          </a:xfrm>
          <a:prstGeom prst="rect">
            <a:avLst/>
          </a:prstGeom>
        </p:spPr>
      </p:pic>
    </p:spTree>
    <p:extLst>
      <p:ext uri="{BB962C8B-B14F-4D97-AF65-F5344CB8AC3E}">
        <p14:creationId xmlns:p14="http://schemas.microsoft.com/office/powerpoint/2010/main" val="16202582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BBE6C-8EB2-44E0-BDAF-529C4DA616AD}"/>
              </a:ext>
            </a:extLst>
          </p:cNvPr>
          <p:cNvSpPr>
            <a:spLocks noGrp="1"/>
          </p:cNvSpPr>
          <p:nvPr>
            <p:ph type="title"/>
          </p:nvPr>
        </p:nvSpPr>
        <p:spPr/>
        <p:txBody>
          <a:bodyPr/>
          <a:lstStyle/>
          <a:p>
            <a:r>
              <a:rPr lang="en-US" dirty="0"/>
              <a:t>Boolean combinations:</a:t>
            </a:r>
            <a:br>
              <a:rPr lang="en-US" dirty="0"/>
            </a:br>
            <a:r>
              <a:rPr lang="en-US" dirty="0"/>
              <a:t>and, or, not</a:t>
            </a:r>
          </a:p>
        </p:txBody>
      </p:sp>
      <p:sp>
        <p:nvSpPr>
          <p:cNvPr id="4" name="Content Placeholder 3">
            <a:extLst>
              <a:ext uri="{FF2B5EF4-FFF2-40B4-BE49-F238E27FC236}">
                <a16:creationId xmlns:a16="http://schemas.microsoft.com/office/drawing/2014/main" id="{3DA8F843-0665-4420-9019-7244B3695F5D}"/>
              </a:ext>
            </a:extLst>
          </p:cNvPr>
          <p:cNvSpPr>
            <a:spLocks noGrp="1"/>
          </p:cNvSpPr>
          <p:nvPr>
            <p:ph sz="half" idx="1"/>
          </p:nvPr>
        </p:nvSpPr>
        <p:spPr/>
        <p:txBody>
          <a:bodyPr/>
          <a:lstStyle/>
          <a:p>
            <a:pPr marL="0" indent="0">
              <a:buNone/>
            </a:pPr>
            <a:r>
              <a:rPr lang="en-US" b="1" dirty="0"/>
              <a:t>Definition (the </a:t>
            </a:r>
            <a:r>
              <a:rPr lang="en-US" b="1" dirty="0">
                <a:solidFill>
                  <a:srgbClr val="00B050"/>
                </a:solidFill>
              </a:rPr>
              <a:t>not</a:t>
            </a:r>
            <a:r>
              <a:rPr lang="en-US" b="1" dirty="0"/>
              <a:t> operator):</a:t>
            </a:r>
          </a:p>
          <a:p>
            <a:pPr marL="0" indent="0">
              <a:buNone/>
            </a:pPr>
            <a:r>
              <a:rPr lang="en-US" dirty="0"/>
              <a:t>The </a:t>
            </a:r>
            <a:r>
              <a:rPr lang="en-US" b="1" dirty="0">
                <a:solidFill>
                  <a:srgbClr val="00B050"/>
                </a:solidFill>
              </a:rPr>
              <a:t>not</a:t>
            </a:r>
            <a:r>
              <a:rPr lang="en-US" dirty="0"/>
              <a:t> operator returns a </a:t>
            </a:r>
            <a:r>
              <a:rPr lang="en-US" dirty="0" err="1"/>
              <a:t>boolean</a:t>
            </a:r>
            <a:r>
              <a:rPr lang="en-US" dirty="0"/>
              <a:t> with </a:t>
            </a:r>
            <a:r>
              <a:rPr lang="en-US" b="1" dirty="0"/>
              <a:t>opposite value.</a:t>
            </a:r>
          </a:p>
          <a:p>
            <a:r>
              <a:rPr lang="en-US" dirty="0"/>
              <a:t>If </a:t>
            </a:r>
            <a:r>
              <a:rPr lang="en-US" b="1" dirty="0"/>
              <a:t>var</a:t>
            </a:r>
            <a:r>
              <a:rPr lang="en-US" dirty="0"/>
              <a:t> is </a:t>
            </a:r>
            <a:r>
              <a:rPr lang="en-US" b="1" dirty="0">
                <a:solidFill>
                  <a:srgbClr val="00B050"/>
                </a:solidFill>
              </a:rPr>
              <a:t>True, </a:t>
            </a:r>
            <a:r>
              <a:rPr lang="en-US" dirty="0"/>
              <a:t>then</a:t>
            </a:r>
            <a:r>
              <a:rPr lang="en-US" b="1" dirty="0">
                <a:solidFill>
                  <a:srgbClr val="00B050"/>
                </a:solidFill>
              </a:rPr>
              <a:t> not </a:t>
            </a:r>
            <a:r>
              <a:rPr lang="en-US" b="1" dirty="0"/>
              <a:t>var</a:t>
            </a:r>
            <a:r>
              <a:rPr lang="en-US" b="1" dirty="0">
                <a:solidFill>
                  <a:srgbClr val="00B050"/>
                </a:solidFill>
              </a:rPr>
              <a:t> </a:t>
            </a:r>
            <a:r>
              <a:rPr lang="en-US" dirty="0"/>
              <a:t>is</a:t>
            </a:r>
            <a:r>
              <a:rPr lang="en-US" b="1" dirty="0"/>
              <a:t> </a:t>
            </a:r>
            <a:r>
              <a:rPr lang="en-US" b="1" dirty="0">
                <a:solidFill>
                  <a:srgbClr val="00B050"/>
                </a:solidFill>
              </a:rPr>
              <a:t>False</a:t>
            </a:r>
            <a:r>
              <a:rPr lang="en-US" b="1" dirty="0"/>
              <a:t>;</a:t>
            </a:r>
          </a:p>
          <a:p>
            <a:r>
              <a:rPr lang="en-US" dirty="0"/>
              <a:t>And, if </a:t>
            </a:r>
            <a:r>
              <a:rPr lang="en-US" b="1" dirty="0"/>
              <a:t>var</a:t>
            </a:r>
            <a:r>
              <a:rPr lang="en-US" dirty="0"/>
              <a:t> is </a:t>
            </a:r>
            <a:r>
              <a:rPr lang="en-US" b="1" dirty="0">
                <a:solidFill>
                  <a:srgbClr val="00B050"/>
                </a:solidFill>
              </a:rPr>
              <a:t>False, </a:t>
            </a:r>
            <a:r>
              <a:rPr lang="en-US" dirty="0"/>
              <a:t>then</a:t>
            </a:r>
            <a:r>
              <a:rPr lang="en-US" b="1" dirty="0">
                <a:solidFill>
                  <a:srgbClr val="00B050"/>
                </a:solidFill>
              </a:rPr>
              <a:t> not </a:t>
            </a:r>
            <a:r>
              <a:rPr lang="en-US" b="1" dirty="0"/>
              <a:t>var</a:t>
            </a:r>
            <a:r>
              <a:rPr lang="en-US" b="1" dirty="0">
                <a:solidFill>
                  <a:srgbClr val="00B050"/>
                </a:solidFill>
              </a:rPr>
              <a:t> </a:t>
            </a:r>
            <a:r>
              <a:rPr lang="en-US" dirty="0"/>
              <a:t>is</a:t>
            </a:r>
            <a:r>
              <a:rPr lang="en-US" b="1" dirty="0"/>
              <a:t> </a:t>
            </a:r>
            <a:r>
              <a:rPr lang="en-US" b="1" dirty="0">
                <a:solidFill>
                  <a:srgbClr val="00B050"/>
                </a:solidFill>
              </a:rPr>
              <a:t>True.</a:t>
            </a:r>
            <a:endParaRPr lang="en-US" b="1" dirty="0"/>
          </a:p>
        </p:txBody>
      </p:sp>
      <p:pic>
        <p:nvPicPr>
          <p:cNvPr id="3" name="Picture 2">
            <a:extLst>
              <a:ext uri="{FF2B5EF4-FFF2-40B4-BE49-F238E27FC236}">
                <a16:creationId xmlns:a16="http://schemas.microsoft.com/office/drawing/2014/main" id="{BA0E6043-12A2-46D7-97EB-214F0F647A8C}"/>
              </a:ext>
            </a:extLst>
          </p:cNvPr>
          <p:cNvPicPr>
            <a:picLocks noChangeAspect="1"/>
          </p:cNvPicPr>
          <p:nvPr/>
        </p:nvPicPr>
        <p:blipFill rotWithShape="1">
          <a:blip r:embed="rId2"/>
          <a:srcRect l="10385" t="51692" r="85000" b="35795"/>
          <a:stretch/>
        </p:blipFill>
        <p:spPr>
          <a:xfrm>
            <a:off x="8127999" y="2083533"/>
            <a:ext cx="3384062" cy="2867054"/>
          </a:xfrm>
          <a:prstGeom prst="rect">
            <a:avLst/>
          </a:prstGeom>
        </p:spPr>
      </p:pic>
    </p:spTree>
    <p:extLst>
      <p:ext uri="{BB962C8B-B14F-4D97-AF65-F5344CB8AC3E}">
        <p14:creationId xmlns:p14="http://schemas.microsoft.com/office/powerpoint/2010/main" val="2699710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7575B74-38CE-0C0D-CC1E-20D51132BD40}"/>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4A674609-8E03-D24D-1BC9-31EFA7B2A485}"/>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0CB31EA0-F775-002A-A0D7-D2E6D682255D}"/>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38572828-031B-2359-6757-C9CB929DF3B9}"/>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25705713-90DA-2CA5-CC80-F356C02FE438}"/>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b="1" dirty="0">
                <a:solidFill>
                  <a:srgbClr val="5B5B5B"/>
                </a:solidFill>
              </a:rPr>
              <a:t>Assume that a, b and c are three int variables with respective values 6, 3 and 9. What will be displayed upon running the command print(</a:t>
            </a:r>
            <a:r>
              <a:rPr lang="en-GB" sz="2400" b="1" dirty="0" err="1">
                <a:solidFill>
                  <a:srgbClr val="5B5B5B"/>
                </a:solidFill>
              </a:rPr>
              <a:t>a+b</a:t>
            </a:r>
            <a:r>
              <a:rPr lang="en-GB" sz="2400" b="1" dirty="0">
                <a:solidFill>
                  <a:srgbClr val="5B5B5B"/>
                </a:solidFill>
              </a:rPr>
              <a:t>==c)?</a:t>
            </a:r>
          </a:p>
        </p:txBody>
      </p:sp>
      <p:sp>
        <p:nvSpPr>
          <p:cNvPr id="10" name="Rectangle 9">
            <a:extLst>
              <a:ext uri="{FF2B5EF4-FFF2-40B4-BE49-F238E27FC236}">
                <a16:creationId xmlns:a16="http://schemas.microsoft.com/office/drawing/2014/main" id="{59ADC524-D5EB-47A4-577D-7DCB4506EEF6}"/>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64936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92F104-46EF-4DD2-BEB2-9CD0DAD5BC9C}"/>
              </a:ext>
            </a:extLst>
          </p:cNvPr>
          <p:cNvSpPr>
            <a:spLocks noGrp="1"/>
          </p:cNvSpPr>
          <p:nvPr>
            <p:ph type="title"/>
          </p:nvPr>
        </p:nvSpPr>
        <p:spPr/>
        <p:txBody>
          <a:bodyPr/>
          <a:lstStyle/>
          <a:p>
            <a:r>
              <a:rPr lang="en-US" dirty="0"/>
              <a:t>Boolean type: practice quiz! (answers)</a:t>
            </a:r>
            <a:endParaRPr lang="en-GB" dirty="0"/>
          </a:p>
        </p:txBody>
      </p:sp>
      <p:pic>
        <p:nvPicPr>
          <p:cNvPr id="2" name="Picture 1">
            <a:extLst>
              <a:ext uri="{FF2B5EF4-FFF2-40B4-BE49-F238E27FC236}">
                <a16:creationId xmlns:a16="http://schemas.microsoft.com/office/drawing/2014/main" id="{131C712E-92E2-44A7-8FE6-AB16FD2C2B96}"/>
              </a:ext>
            </a:extLst>
          </p:cNvPr>
          <p:cNvPicPr>
            <a:picLocks noChangeAspect="1"/>
          </p:cNvPicPr>
          <p:nvPr/>
        </p:nvPicPr>
        <p:blipFill rotWithShape="1">
          <a:blip r:embed="rId2"/>
          <a:srcRect l="10332" t="25387" r="78036" b="59268"/>
          <a:stretch/>
        </p:blipFill>
        <p:spPr>
          <a:xfrm>
            <a:off x="2323323" y="1474235"/>
            <a:ext cx="7221894" cy="2977185"/>
          </a:xfrm>
          <a:prstGeom prst="rect">
            <a:avLst/>
          </a:prstGeom>
        </p:spPr>
      </p:pic>
    </p:spTree>
    <p:extLst>
      <p:ext uri="{BB962C8B-B14F-4D97-AF65-F5344CB8AC3E}">
        <p14:creationId xmlns:p14="http://schemas.microsoft.com/office/powerpoint/2010/main" val="3285233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5DADA57D-D54F-7C1D-4021-F13A3D418DBE}"/>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70064604-B215-950A-BEA4-F485CCE92458}"/>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C61AED2C-3185-16B3-F401-925657BC877F}"/>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13435E17-B825-6DF1-7AD0-B623B71BCEAE}"/>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FF352658-46E3-4C6E-BB81-DDB3B940D52A}"/>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600" b="1">
                <a:solidFill>
                  <a:srgbClr val="5B5B5B"/>
                </a:solidFill>
              </a:rPr>
              <a:t>Assume that a is an int variable with value 6. What will be displayed upon running the command print(a%2==0)?</a:t>
            </a:r>
          </a:p>
        </p:txBody>
      </p:sp>
      <p:sp>
        <p:nvSpPr>
          <p:cNvPr id="10" name="Rectangle 9">
            <a:extLst>
              <a:ext uri="{FF2B5EF4-FFF2-40B4-BE49-F238E27FC236}">
                <a16:creationId xmlns:a16="http://schemas.microsoft.com/office/drawing/2014/main" id="{20E6C438-2A87-8BE5-9CC1-3ADFA8AE1AC5}"/>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3136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3)</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are the </a:t>
            </a:r>
            <a:r>
              <a:rPr lang="en-US" b="1" dirty="0"/>
              <a:t>None</a:t>
            </a:r>
            <a:r>
              <a:rPr lang="en-US" dirty="0"/>
              <a:t> type and the </a:t>
            </a:r>
            <a:r>
              <a:rPr lang="en-US" b="1" dirty="0"/>
              <a:t>pass</a:t>
            </a:r>
            <a:r>
              <a:rPr lang="en-US" dirty="0"/>
              <a:t> keyword?</a:t>
            </a:r>
          </a:p>
          <a:p>
            <a:r>
              <a:rPr lang="en-US" dirty="0"/>
              <a:t>What is the </a:t>
            </a:r>
            <a:r>
              <a:rPr lang="en-US" b="1" dirty="0"/>
              <a:t>Boolean</a:t>
            </a:r>
            <a:r>
              <a:rPr lang="en-US" dirty="0"/>
              <a:t> type?</a:t>
            </a:r>
          </a:p>
          <a:p>
            <a:r>
              <a:rPr lang="en-US" b="1" dirty="0"/>
              <a:t>Boolean quiz </a:t>
            </a:r>
            <a:r>
              <a:rPr lang="en-US" dirty="0"/>
              <a:t>for practice.</a:t>
            </a:r>
          </a:p>
          <a:p>
            <a:r>
              <a:rPr lang="en-US" b="1" dirty="0"/>
              <a:t>Advanced concepts on Booleans</a:t>
            </a:r>
            <a:r>
              <a:rPr lang="en-US" dirty="0"/>
              <a:t>.</a:t>
            </a:r>
          </a:p>
          <a:p>
            <a:r>
              <a:rPr lang="en-US" dirty="0"/>
              <a:t>What are </a:t>
            </a:r>
            <a:r>
              <a:rPr lang="en-US" b="1" dirty="0"/>
              <a:t>functions</a:t>
            </a:r>
            <a:r>
              <a:rPr lang="en-US" dirty="0"/>
              <a:t> in Python and how to use them?</a:t>
            </a:r>
          </a:p>
          <a:p>
            <a:r>
              <a:rPr lang="en-US" dirty="0"/>
              <a:t>What are </a:t>
            </a:r>
            <a:r>
              <a:rPr lang="en-US" b="1" dirty="0"/>
              <a:t>memory</a:t>
            </a:r>
            <a:r>
              <a:rPr lang="en-US" dirty="0"/>
              <a:t> </a:t>
            </a:r>
            <a:r>
              <a:rPr lang="en-US" b="1" dirty="0"/>
              <a:t>states</a:t>
            </a:r>
            <a:r>
              <a:rPr lang="en-US" dirty="0"/>
              <a:t> </a:t>
            </a:r>
            <a:r>
              <a:rPr lang="en-US" b="1" dirty="0"/>
              <a:t>in</a:t>
            </a:r>
            <a:r>
              <a:rPr lang="en-US" dirty="0"/>
              <a:t> </a:t>
            </a:r>
            <a:r>
              <a:rPr lang="en-US" b="1" dirty="0"/>
              <a:t>functions</a:t>
            </a:r>
            <a:r>
              <a:rPr lang="en-US" dirty="0"/>
              <a:t>?</a:t>
            </a:r>
          </a:p>
          <a:p>
            <a:endParaRPr lang="en-US" dirty="0"/>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92F104-46EF-4DD2-BEB2-9CD0DAD5BC9C}"/>
              </a:ext>
            </a:extLst>
          </p:cNvPr>
          <p:cNvSpPr>
            <a:spLocks noGrp="1"/>
          </p:cNvSpPr>
          <p:nvPr>
            <p:ph type="title"/>
          </p:nvPr>
        </p:nvSpPr>
        <p:spPr/>
        <p:txBody>
          <a:bodyPr/>
          <a:lstStyle/>
          <a:p>
            <a:r>
              <a:rPr lang="en-US" dirty="0"/>
              <a:t>Boolean type: practice quiz! (answers)</a:t>
            </a:r>
            <a:endParaRPr lang="en-GB" dirty="0"/>
          </a:p>
        </p:txBody>
      </p:sp>
      <p:pic>
        <p:nvPicPr>
          <p:cNvPr id="2" name="Picture 1">
            <a:extLst>
              <a:ext uri="{FF2B5EF4-FFF2-40B4-BE49-F238E27FC236}">
                <a16:creationId xmlns:a16="http://schemas.microsoft.com/office/drawing/2014/main" id="{131C712E-92E2-44A7-8FE6-AB16FD2C2B96}"/>
              </a:ext>
            </a:extLst>
          </p:cNvPr>
          <p:cNvPicPr>
            <a:picLocks noChangeAspect="1"/>
          </p:cNvPicPr>
          <p:nvPr/>
        </p:nvPicPr>
        <p:blipFill rotWithShape="1">
          <a:blip r:embed="rId2"/>
          <a:srcRect l="10332" t="40577" r="78036" b="47674"/>
          <a:stretch/>
        </p:blipFill>
        <p:spPr>
          <a:xfrm>
            <a:off x="2485053" y="1874720"/>
            <a:ext cx="7221894" cy="2279339"/>
          </a:xfrm>
          <a:prstGeom prst="rect">
            <a:avLst/>
          </a:prstGeom>
        </p:spPr>
      </p:pic>
      <p:sp>
        <p:nvSpPr>
          <p:cNvPr id="3" name="Rectangle 2">
            <a:extLst>
              <a:ext uri="{FF2B5EF4-FFF2-40B4-BE49-F238E27FC236}">
                <a16:creationId xmlns:a16="http://schemas.microsoft.com/office/drawing/2014/main" id="{15F5F7BA-9473-2DD6-47F1-8EFD3565E824}"/>
              </a:ext>
            </a:extLst>
          </p:cNvPr>
          <p:cNvSpPr/>
          <p:nvPr/>
        </p:nvSpPr>
        <p:spPr>
          <a:xfrm>
            <a:off x="2613991" y="2524538"/>
            <a:ext cx="4323522" cy="337931"/>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584742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FB16C6E-C426-5683-7C92-F560ACBD2559}"/>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FB4CF067-A80E-D6F2-2239-B3969D9E784E}"/>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D2E082A4-8B38-35C0-07F6-D39A5A4F6130}"/>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25EB0FF9-C330-643A-CE62-3301B900363C}"/>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261661B2-6BB2-0C0A-557D-D75DAD676E61}"/>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400" b="1">
                <a:solidFill>
                  <a:srgbClr val="5B5B5B"/>
                </a:solidFill>
              </a:rPr>
              <a:t>Which int values of the variable a will display True when running the command print(a%2==0)?</a:t>
            </a:r>
          </a:p>
        </p:txBody>
      </p:sp>
      <p:sp>
        <p:nvSpPr>
          <p:cNvPr id="10" name="Rectangle 9">
            <a:extLst>
              <a:ext uri="{FF2B5EF4-FFF2-40B4-BE49-F238E27FC236}">
                <a16:creationId xmlns:a16="http://schemas.microsoft.com/office/drawing/2014/main" id="{91073290-2322-5832-FFF9-734E5E6C5949}"/>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369201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92F104-46EF-4DD2-BEB2-9CD0DAD5BC9C}"/>
              </a:ext>
            </a:extLst>
          </p:cNvPr>
          <p:cNvSpPr>
            <a:spLocks noGrp="1"/>
          </p:cNvSpPr>
          <p:nvPr>
            <p:ph type="title"/>
          </p:nvPr>
        </p:nvSpPr>
        <p:spPr/>
        <p:txBody>
          <a:bodyPr/>
          <a:lstStyle/>
          <a:p>
            <a:r>
              <a:rPr lang="en-US" dirty="0"/>
              <a:t>Boolean type: practice quiz! (answers)</a:t>
            </a:r>
            <a:endParaRPr lang="en-GB" dirty="0"/>
          </a:p>
        </p:txBody>
      </p:sp>
      <p:pic>
        <p:nvPicPr>
          <p:cNvPr id="2" name="Picture 1">
            <a:extLst>
              <a:ext uri="{FF2B5EF4-FFF2-40B4-BE49-F238E27FC236}">
                <a16:creationId xmlns:a16="http://schemas.microsoft.com/office/drawing/2014/main" id="{131C712E-92E2-44A7-8FE6-AB16FD2C2B96}"/>
              </a:ext>
            </a:extLst>
          </p:cNvPr>
          <p:cNvPicPr>
            <a:picLocks noChangeAspect="1"/>
          </p:cNvPicPr>
          <p:nvPr/>
        </p:nvPicPr>
        <p:blipFill rotWithShape="1">
          <a:blip r:embed="rId2"/>
          <a:srcRect l="10332" t="40577" r="78036" b="47674"/>
          <a:stretch/>
        </p:blipFill>
        <p:spPr>
          <a:xfrm>
            <a:off x="2485053" y="1874720"/>
            <a:ext cx="7221894" cy="2279339"/>
          </a:xfrm>
          <a:prstGeom prst="rect">
            <a:avLst/>
          </a:prstGeom>
        </p:spPr>
      </p:pic>
    </p:spTree>
    <p:extLst>
      <p:ext uri="{BB962C8B-B14F-4D97-AF65-F5344CB8AC3E}">
        <p14:creationId xmlns:p14="http://schemas.microsoft.com/office/powerpoint/2010/main" val="1075739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92F104-46EF-4DD2-BEB2-9CD0DAD5BC9C}"/>
              </a:ext>
            </a:extLst>
          </p:cNvPr>
          <p:cNvSpPr>
            <a:spLocks noGrp="1"/>
          </p:cNvSpPr>
          <p:nvPr>
            <p:ph type="title"/>
          </p:nvPr>
        </p:nvSpPr>
        <p:spPr/>
        <p:txBody>
          <a:bodyPr/>
          <a:lstStyle/>
          <a:p>
            <a:r>
              <a:rPr lang="en-US" dirty="0"/>
              <a:t>Boolean type: practice quiz! (answers)</a:t>
            </a:r>
            <a:endParaRPr lang="en-GB" dirty="0"/>
          </a:p>
        </p:txBody>
      </p:sp>
      <p:pic>
        <p:nvPicPr>
          <p:cNvPr id="3" name="Picture 2">
            <a:extLst>
              <a:ext uri="{FF2B5EF4-FFF2-40B4-BE49-F238E27FC236}">
                <a16:creationId xmlns:a16="http://schemas.microsoft.com/office/drawing/2014/main" id="{49F54127-F16C-40A4-8CED-F61CF201EA23}"/>
              </a:ext>
            </a:extLst>
          </p:cNvPr>
          <p:cNvPicPr>
            <a:picLocks noChangeAspect="1"/>
          </p:cNvPicPr>
          <p:nvPr/>
        </p:nvPicPr>
        <p:blipFill rotWithShape="1">
          <a:blip r:embed="rId2"/>
          <a:srcRect l="10385" t="28513" r="79487" b="42154"/>
          <a:stretch/>
        </p:blipFill>
        <p:spPr>
          <a:xfrm>
            <a:off x="2852615" y="1595378"/>
            <a:ext cx="5814646" cy="5262622"/>
          </a:xfrm>
          <a:prstGeom prst="rect">
            <a:avLst/>
          </a:prstGeom>
        </p:spPr>
      </p:pic>
    </p:spTree>
    <p:extLst>
      <p:ext uri="{BB962C8B-B14F-4D97-AF65-F5344CB8AC3E}">
        <p14:creationId xmlns:p14="http://schemas.microsoft.com/office/powerpoint/2010/main" val="35065814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8BD8E046-323E-F146-C7EF-13A725CA2BDE}"/>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92F2EAED-AB79-E1C6-061E-67C63BEA87EE}"/>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79444CAE-1229-BFB5-BA92-E0B8112B27D9}"/>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57C19CA1-430B-CC38-AB39-D0DC2AABF6D5}"/>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56C00A9B-A06C-CF22-8A87-577B76F9CFF6}"/>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b="1" dirty="0">
                <a:solidFill>
                  <a:srgbClr val="5B5B5B"/>
                </a:solidFill>
              </a:rPr>
              <a:t>Assume that a, b and c are three int variables with respective values 1, 2 and 3. What will be displayed upon running the command print((a&gt;b) and (c&gt;b))?</a:t>
            </a:r>
          </a:p>
        </p:txBody>
      </p:sp>
      <p:sp>
        <p:nvSpPr>
          <p:cNvPr id="10" name="Rectangle 9">
            <a:extLst>
              <a:ext uri="{FF2B5EF4-FFF2-40B4-BE49-F238E27FC236}">
                <a16:creationId xmlns:a16="http://schemas.microsoft.com/office/drawing/2014/main" id="{1B1A085A-CE4A-B527-CF31-213050E7C3E3}"/>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770729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92F104-46EF-4DD2-BEB2-9CD0DAD5BC9C}"/>
              </a:ext>
            </a:extLst>
          </p:cNvPr>
          <p:cNvSpPr>
            <a:spLocks noGrp="1"/>
          </p:cNvSpPr>
          <p:nvPr>
            <p:ph type="title"/>
          </p:nvPr>
        </p:nvSpPr>
        <p:spPr/>
        <p:txBody>
          <a:bodyPr/>
          <a:lstStyle/>
          <a:p>
            <a:r>
              <a:rPr lang="en-US" dirty="0"/>
              <a:t>Boolean type: practice quiz! (answers)</a:t>
            </a:r>
            <a:endParaRPr lang="en-GB" dirty="0"/>
          </a:p>
        </p:txBody>
      </p:sp>
      <p:pic>
        <p:nvPicPr>
          <p:cNvPr id="2" name="Picture 1">
            <a:extLst>
              <a:ext uri="{FF2B5EF4-FFF2-40B4-BE49-F238E27FC236}">
                <a16:creationId xmlns:a16="http://schemas.microsoft.com/office/drawing/2014/main" id="{6B68419C-2052-4479-B571-5FA59EBEAB76}"/>
              </a:ext>
            </a:extLst>
          </p:cNvPr>
          <p:cNvPicPr>
            <a:picLocks noChangeAspect="1"/>
          </p:cNvPicPr>
          <p:nvPr/>
        </p:nvPicPr>
        <p:blipFill rotWithShape="1">
          <a:blip r:embed="rId2"/>
          <a:srcRect l="10256" t="25436" r="76731" b="53641"/>
          <a:stretch/>
        </p:blipFill>
        <p:spPr>
          <a:xfrm>
            <a:off x="1899139" y="1617785"/>
            <a:ext cx="8964246" cy="4504201"/>
          </a:xfrm>
          <a:prstGeom prst="rect">
            <a:avLst/>
          </a:prstGeom>
        </p:spPr>
      </p:pic>
    </p:spTree>
    <p:extLst>
      <p:ext uri="{BB962C8B-B14F-4D97-AF65-F5344CB8AC3E}">
        <p14:creationId xmlns:p14="http://schemas.microsoft.com/office/powerpoint/2010/main" val="207145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3C19B3A4-00F8-64B2-B66D-0F11ADB8B7D1}"/>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929BB96A-5EA2-DDB8-05DD-7D61A4F14EE5}"/>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4860EC6B-B414-59CC-B204-66529E33972E}"/>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sp>
        <p:nvSpPr>
          <p:cNvPr id="9" name="Rectangle 8">
            <a:extLst>
              <a:ext uri="{FF2B5EF4-FFF2-40B4-BE49-F238E27FC236}">
                <a16:creationId xmlns:a16="http://schemas.microsoft.com/office/drawing/2014/main" id="{0642814D-102A-C22B-CBA9-CF20FDD652BB}"/>
              </a:ext>
            </a:extLst>
          </p:cNvPr>
          <p:cNvSpPr/>
          <p:nvPr>
            <p:custDataLst>
              <p:tags r:id="rId5"/>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b="1">
                <a:solidFill>
                  <a:srgbClr val="5B5B5B"/>
                </a:solidFill>
              </a:rPr>
              <a:t>Assume that a, b, c and d are four int variables with respective values 1, 2, 3 and 4. What will be displayed upon running the (absolutely awful) command, below?
print((not (a&gt;=b) or (c&lt;b)) and  (d+3&gt;=c*2))</a:t>
            </a:r>
            <a:endParaRPr lang="en-GB" sz="2400" b="1" dirty="0">
              <a:solidFill>
                <a:srgbClr val="5B5B5B"/>
              </a:solidFill>
            </a:endParaRPr>
          </a:p>
        </p:txBody>
      </p:sp>
      <p:sp>
        <p:nvSpPr>
          <p:cNvPr id="10" name="Rectangle 9">
            <a:extLst>
              <a:ext uri="{FF2B5EF4-FFF2-40B4-BE49-F238E27FC236}">
                <a16:creationId xmlns:a16="http://schemas.microsoft.com/office/drawing/2014/main" id="{A877194E-15D8-3A71-C847-1C171097E68C}"/>
              </a:ext>
            </a:extLst>
          </p:cNvPr>
          <p:cNvSpPr/>
          <p:nvPr>
            <p:custDataLst>
              <p:tags r:id="rId6"/>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pic>
        <p:nvPicPr>
          <p:cNvPr id="14" name="Graphic 13">
            <a:extLst>
              <a:ext uri="{FF2B5EF4-FFF2-40B4-BE49-F238E27FC236}">
                <a16:creationId xmlns:a16="http://schemas.microsoft.com/office/drawing/2014/main" id="{F1BCFC81-F620-90CD-3201-E5029BCBE990}"/>
              </a:ext>
            </a:extLst>
          </p:cNvPr>
          <p:cNvPicPr>
            <a:picLocks/>
          </p:cNvPicPr>
          <p:nvPr>
            <p:custDataLst>
              <p:tags r:id="rId7"/>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Tree>
    <p:custDataLst>
      <p:tags r:id="rId1"/>
    </p:custDataLst>
    <p:extLst>
      <p:ext uri="{BB962C8B-B14F-4D97-AF65-F5344CB8AC3E}">
        <p14:creationId xmlns:p14="http://schemas.microsoft.com/office/powerpoint/2010/main" val="4116445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92F104-46EF-4DD2-BEB2-9CD0DAD5BC9C}"/>
              </a:ext>
            </a:extLst>
          </p:cNvPr>
          <p:cNvSpPr>
            <a:spLocks noGrp="1"/>
          </p:cNvSpPr>
          <p:nvPr>
            <p:ph type="title"/>
          </p:nvPr>
        </p:nvSpPr>
        <p:spPr/>
        <p:txBody>
          <a:bodyPr/>
          <a:lstStyle/>
          <a:p>
            <a:r>
              <a:rPr lang="en-US" dirty="0"/>
              <a:t>Boolean type: practice quiz! (answers)</a:t>
            </a:r>
            <a:endParaRPr lang="en-GB" dirty="0"/>
          </a:p>
        </p:txBody>
      </p:sp>
      <p:pic>
        <p:nvPicPr>
          <p:cNvPr id="3" name="Picture 2">
            <a:extLst>
              <a:ext uri="{FF2B5EF4-FFF2-40B4-BE49-F238E27FC236}">
                <a16:creationId xmlns:a16="http://schemas.microsoft.com/office/drawing/2014/main" id="{D865787D-351B-48C3-BDFC-BA783D42E9DB}"/>
              </a:ext>
            </a:extLst>
          </p:cNvPr>
          <p:cNvPicPr>
            <a:picLocks noChangeAspect="1"/>
          </p:cNvPicPr>
          <p:nvPr/>
        </p:nvPicPr>
        <p:blipFill rotWithShape="1">
          <a:blip r:embed="rId2"/>
          <a:srcRect l="10192" t="29744" r="76539" b="52821"/>
          <a:stretch/>
        </p:blipFill>
        <p:spPr>
          <a:xfrm>
            <a:off x="2102338" y="2430583"/>
            <a:ext cx="8507646" cy="3493479"/>
          </a:xfrm>
          <a:prstGeom prst="rect">
            <a:avLst/>
          </a:prstGeom>
        </p:spPr>
      </p:pic>
    </p:spTree>
    <p:extLst>
      <p:ext uri="{BB962C8B-B14F-4D97-AF65-F5344CB8AC3E}">
        <p14:creationId xmlns:p14="http://schemas.microsoft.com/office/powerpoint/2010/main" val="13983294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92F104-46EF-4DD2-BEB2-9CD0DAD5BC9C}"/>
              </a:ext>
            </a:extLst>
          </p:cNvPr>
          <p:cNvSpPr>
            <a:spLocks noGrp="1"/>
          </p:cNvSpPr>
          <p:nvPr>
            <p:ph type="title"/>
          </p:nvPr>
        </p:nvSpPr>
        <p:spPr/>
        <p:txBody>
          <a:bodyPr/>
          <a:lstStyle/>
          <a:p>
            <a:r>
              <a:rPr lang="en-US" dirty="0"/>
              <a:t>Boolean type: practice quiz! (answers)</a:t>
            </a:r>
            <a:endParaRPr lang="en-GB" dirty="0"/>
          </a:p>
        </p:txBody>
      </p:sp>
      <p:pic>
        <p:nvPicPr>
          <p:cNvPr id="2" name="Picture 1">
            <a:extLst>
              <a:ext uri="{FF2B5EF4-FFF2-40B4-BE49-F238E27FC236}">
                <a16:creationId xmlns:a16="http://schemas.microsoft.com/office/drawing/2014/main" id="{277A5DEB-6B70-460E-845F-FC959CCEA1AC}"/>
              </a:ext>
            </a:extLst>
          </p:cNvPr>
          <p:cNvPicPr>
            <a:picLocks noChangeAspect="1"/>
          </p:cNvPicPr>
          <p:nvPr/>
        </p:nvPicPr>
        <p:blipFill rotWithShape="1">
          <a:blip r:embed="rId2"/>
          <a:srcRect l="10178" t="47917" r="83087" b="21470"/>
          <a:stretch/>
        </p:blipFill>
        <p:spPr>
          <a:xfrm>
            <a:off x="7630885" y="1382207"/>
            <a:ext cx="3722915" cy="5288228"/>
          </a:xfrm>
          <a:prstGeom prst="rect">
            <a:avLst/>
          </a:prstGeom>
        </p:spPr>
      </p:pic>
      <p:pic>
        <p:nvPicPr>
          <p:cNvPr id="4" name="Picture 3">
            <a:extLst>
              <a:ext uri="{FF2B5EF4-FFF2-40B4-BE49-F238E27FC236}">
                <a16:creationId xmlns:a16="http://schemas.microsoft.com/office/drawing/2014/main" id="{AA170C24-273E-4429-A6EB-5EAE3E56C40C}"/>
              </a:ext>
            </a:extLst>
          </p:cNvPr>
          <p:cNvPicPr>
            <a:picLocks noChangeAspect="1"/>
          </p:cNvPicPr>
          <p:nvPr/>
        </p:nvPicPr>
        <p:blipFill rotWithShape="1">
          <a:blip r:embed="rId3"/>
          <a:srcRect l="10192" t="29744" r="76539" b="52821"/>
          <a:stretch/>
        </p:blipFill>
        <p:spPr>
          <a:xfrm>
            <a:off x="140677" y="2805723"/>
            <a:ext cx="6680497" cy="2743200"/>
          </a:xfrm>
          <a:prstGeom prst="rect">
            <a:avLst/>
          </a:prstGeom>
        </p:spPr>
      </p:pic>
    </p:spTree>
    <p:extLst>
      <p:ext uri="{BB962C8B-B14F-4D97-AF65-F5344CB8AC3E}">
        <p14:creationId xmlns:p14="http://schemas.microsoft.com/office/powerpoint/2010/main" val="24969200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A11-934C-40EC-B49A-47B80D0BB6CE}"/>
              </a:ext>
            </a:extLst>
          </p:cNvPr>
          <p:cNvSpPr>
            <a:spLocks noGrp="1"/>
          </p:cNvSpPr>
          <p:nvPr>
            <p:ph type="title"/>
          </p:nvPr>
        </p:nvSpPr>
        <p:spPr/>
        <p:txBody>
          <a:bodyPr/>
          <a:lstStyle/>
          <a:p>
            <a:r>
              <a:rPr lang="en-US" dirty="0"/>
              <a:t>Boolean conversion</a:t>
            </a:r>
          </a:p>
        </p:txBody>
      </p:sp>
      <p:sp>
        <p:nvSpPr>
          <p:cNvPr id="3" name="Content Placeholder 2">
            <a:extLst>
              <a:ext uri="{FF2B5EF4-FFF2-40B4-BE49-F238E27FC236}">
                <a16:creationId xmlns:a16="http://schemas.microsoft.com/office/drawing/2014/main" id="{5E4BB082-9B39-4B6D-BA70-30CF5D9F7965}"/>
              </a:ext>
            </a:extLst>
          </p:cNvPr>
          <p:cNvSpPr>
            <a:spLocks noGrp="1"/>
          </p:cNvSpPr>
          <p:nvPr>
            <p:ph sz="half" idx="1"/>
          </p:nvPr>
        </p:nvSpPr>
        <p:spPr>
          <a:xfrm>
            <a:off x="838200" y="1825624"/>
            <a:ext cx="5181600" cy="4879975"/>
          </a:xfrm>
        </p:spPr>
        <p:txBody>
          <a:bodyPr>
            <a:normAutofit/>
          </a:bodyPr>
          <a:lstStyle/>
          <a:p>
            <a:pPr marL="0" indent="0">
              <a:buNone/>
            </a:pPr>
            <a:r>
              <a:rPr lang="en-US" b="1" dirty="0"/>
              <a:t>Bool </a:t>
            </a:r>
            <a:r>
              <a:rPr lang="en-US" b="1" dirty="0">
                <a:sym typeface="Wingdings" panose="05000000000000000000" pitchFamily="2" charset="2"/>
              </a:rPr>
              <a:t></a:t>
            </a:r>
            <a:r>
              <a:rPr lang="en-US" b="1" dirty="0"/>
              <a:t> Int/Float: </a:t>
            </a:r>
            <a:r>
              <a:rPr lang="en-US" dirty="0"/>
              <a:t>You can convert a Boolean into an int/float number.</a:t>
            </a:r>
          </a:p>
          <a:p>
            <a:r>
              <a:rPr lang="en-US" b="1" dirty="0">
                <a:solidFill>
                  <a:srgbClr val="00B050"/>
                </a:solidFill>
              </a:rPr>
              <a:t>True</a:t>
            </a:r>
            <a:r>
              <a:rPr lang="en-US" b="1" dirty="0"/>
              <a:t> </a:t>
            </a:r>
            <a:r>
              <a:rPr lang="en-US" dirty="0"/>
              <a:t>transforms into </a:t>
            </a:r>
            <a:r>
              <a:rPr lang="en-US" b="1" dirty="0"/>
              <a:t>1 (int) </a:t>
            </a:r>
            <a:r>
              <a:rPr lang="en-US" dirty="0"/>
              <a:t>or</a:t>
            </a:r>
            <a:r>
              <a:rPr lang="en-US" b="1" dirty="0"/>
              <a:t> 1.0 (float).</a:t>
            </a:r>
          </a:p>
          <a:p>
            <a:r>
              <a:rPr lang="en-US" b="1" dirty="0">
                <a:solidFill>
                  <a:srgbClr val="00B050"/>
                </a:solidFill>
              </a:rPr>
              <a:t>False</a:t>
            </a:r>
            <a:r>
              <a:rPr lang="en-US" b="1" dirty="0"/>
              <a:t> </a:t>
            </a:r>
            <a:r>
              <a:rPr lang="en-US" dirty="0"/>
              <a:t>transforms into </a:t>
            </a:r>
            <a:r>
              <a:rPr lang="en-US" b="1" dirty="0"/>
              <a:t>0 (int) </a:t>
            </a:r>
            <a:r>
              <a:rPr lang="en-US" dirty="0"/>
              <a:t>or</a:t>
            </a:r>
            <a:r>
              <a:rPr lang="en-US" b="1" dirty="0"/>
              <a:t> 0.0 (float).</a:t>
            </a:r>
          </a:p>
          <a:p>
            <a:endParaRPr lang="en-US" b="1" dirty="0"/>
          </a:p>
          <a:p>
            <a:pPr marL="0" indent="0">
              <a:buNone/>
            </a:pPr>
            <a:endParaRPr lang="en-US" b="1" dirty="0"/>
          </a:p>
        </p:txBody>
      </p:sp>
      <p:pic>
        <p:nvPicPr>
          <p:cNvPr id="5" name="Picture 4">
            <a:extLst>
              <a:ext uri="{FF2B5EF4-FFF2-40B4-BE49-F238E27FC236}">
                <a16:creationId xmlns:a16="http://schemas.microsoft.com/office/drawing/2014/main" id="{BB1B1A3E-42C9-47D9-A188-1C075D749EB6}"/>
              </a:ext>
            </a:extLst>
          </p:cNvPr>
          <p:cNvPicPr>
            <a:picLocks noChangeAspect="1"/>
          </p:cNvPicPr>
          <p:nvPr/>
        </p:nvPicPr>
        <p:blipFill rotWithShape="1">
          <a:blip r:embed="rId2"/>
          <a:srcRect l="10255" t="41306" r="83393" b="25877"/>
          <a:stretch/>
        </p:blipFill>
        <p:spPr>
          <a:xfrm>
            <a:off x="7063273" y="108890"/>
            <a:ext cx="4105469" cy="6628110"/>
          </a:xfrm>
          <a:prstGeom prst="rect">
            <a:avLst/>
          </a:prstGeom>
        </p:spPr>
      </p:pic>
    </p:spTree>
    <p:extLst>
      <p:ext uri="{BB962C8B-B14F-4D97-AF65-F5344CB8AC3E}">
        <p14:creationId xmlns:p14="http://schemas.microsoft.com/office/powerpoint/2010/main" val="2998943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9691-72B9-4283-B673-78B1F1D2E5A2}"/>
              </a:ext>
            </a:extLst>
          </p:cNvPr>
          <p:cNvSpPr>
            <a:spLocks noGrp="1"/>
          </p:cNvSpPr>
          <p:nvPr>
            <p:ph type="title"/>
          </p:nvPr>
        </p:nvSpPr>
        <p:spPr/>
        <p:txBody>
          <a:bodyPr/>
          <a:lstStyle/>
          <a:p>
            <a:r>
              <a:rPr lang="en-US" dirty="0"/>
              <a:t>The None type</a:t>
            </a:r>
          </a:p>
        </p:txBody>
      </p:sp>
      <p:sp>
        <p:nvSpPr>
          <p:cNvPr id="4" name="Content Placeholder 3">
            <a:extLst>
              <a:ext uri="{FF2B5EF4-FFF2-40B4-BE49-F238E27FC236}">
                <a16:creationId xmlns:a16="http://schemas.microsoft.com/office/drawing/2014/main" id="{BC5F58F1-D71B-40F1-82E1-DA7624F8C39A}"/>
              </a:ext>
            </a:extLst>
          </p:cNvPr>
          <p:cNvSpPr>
            <a:spLocks noGrp="1"/>
          </p:cNvSpPr>
          <p:nvPr>
            <p:ph idx="1"/>
          </p:nvPr>
        </p:nvSpPr>
        <p:spPr/>
        <p:txBody>
          <a:bodyPr>
            <a:normAutofit/>
          </a:bodyPr>
          <a:lstStyle/>
          <a:p>
            <a:pPr marL="0" indent="0">
              <a:buNone/>
            </a:pPr>
            <a:r>
              <a:rPr lang="en-US" b="1" dirty="0"/>
              <a:t>Definition (the </a:t>
            </a:r>
            <a:r>
              <a:rPr lang="en-US" b="1" dirty="0">
                <a:solidFill>
                  <a:srgbClr val="00B050"/>
                </a:solidFill>
              </a:rPr>
              <a:t>None</a:t>
            </a:r>
            <a:r>
              <a:rPr lang="en-US" b="1" dirty="0"/>
              <a:t> type):</a:t>
            </a:r>
            <a:br>
              <a:rPr lang="en-US" b="1" dirty="0"/>
            </a:br>
            <a:r>
              <a:rPr lang="en-US" dirty="0"/>
              <a:t>You can define a variable with an empty value by assigning a </a:t>
            </a:r>
            <a:r>
              <a:rPr lang="en-US" b="1" dirty="0">
                <a:solidFill>
                  <a:srgbClr val="00B050"/>
                </a:solidFill>
              </a:rPr>
              <a:t>None</a:t>
            </a:r>
            <a:r>
              <a:rPr lang="en-US" dirty="0"/>
              <a:t> value to a variable. This is used to </a:t>
            </a:r>
            <a:r>
              <a:rPr lang="en-US" b="1" dirty="0"/>
              <a:t>indicate that a variable</a:t>
            </a:r>
            <a:r>
              <a:rPr lang="en-US" dirty="0"/>
              <a:t> exists in memory even though </a:t>
            </a:r>
            <a:r>
              <a:rPr lang="en-US" b="1" dirty="0"/>
              <a:t>no value has yet been assigned </a:t>
            </a:r>
            <a:r>
              <a:rPr lang="en-US" dirty="0"/>
              <a:t>to it.</a:t>
            </a:r>
          </a:p>
          <a:p>
            <a:pPr marL="0" indent="0">
              <a:buNone/>
            </a:pPr>
            <a:r>
              <a:rPr lang="en-US" dirty="0"/>
              <a:t>Used in some activities to “hint” on some variables, functions or structures you should be using but should probably be replaced with something else!</a:t>
            </a:r>
            <a:endParaRPr lang="en-GB" dirty="0"/>
          </a:p>
        </p:txBody>
      </p:sp>
      <p:pic>
        <p:nvPicPr>
          <p:cNvPr id="5" name="Picture 4">
            <a:extLst>
              <a:ext uri="{FF2B5EF4-FFF2-40B4-BE49-F238E27FC236}">
                <a16:creationId xmlns:a16="http://schemas.microsoft.com/office/drawing/2014/main" id="{A701E465-D19B-B455-1C59-F36DB950C924}"/>
              </a:ext>
            </a:extLst>
          </p:cNvPr>
          <p:cNvPicPr>
            <a:picLocks noChangeAspect="1"/>
          </p:cNvPicPr>
          <p:nvPr/>
        </p:nvPicPr>
        <p:blipFill>
          <a:blip r:embed="rId3"/>
          <a:stretch>
            <a:fillRect/>
          </a:stretch>
        </p:blipFill>
        <p:spPr>
          <a:xfrm>
            <a:off x="2502631" y="4862760"/>
            <a:ext cx="7186738" cy="1995240"/>
          </a:xfrm>
          <a:prstGeom prst="rect">
            <a:avLst/>
          </a:prstGeom>
        </p:spPr>
      </p:pic>
    </p:spTree>
    <p:extLst>
      <p:ext uri="{BB962C8B-B14F-4D97-AF65-F5344CB8AC3E}">
        <p14:creationId xmlns:p14="http://schemas.microsoft.com/office/powerpoint/2010/main" val="32046005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A11-934C-40EC-B49A-47B80D0BB6CE}"/>
              </a:ext>
            </a:extLst>
          </p:cNvPr>
          <p:cNvSpPr>
            <a:spLocks noGrp="1"/>
          </p:cNvSpPr>
          <p:nvPr>
            <p:ph type="title"/>
          </p:nvPr>
        </p:nvSpPr>
        <p:spPr/>
        <p:txBody>
          <a:bodyPr/>
          <a:lstStyle/>
          <a:p>
            <a:r>
              <a:rPr lang="en-US" dirty="0"/>
              <a:t>Boolean conversion</a:t>
            </a:r>
          </a:p>
        </p:txBody>
      </p:sp>
      <p:sp>
        <p:nvSpPr>
          <p:cNvPr id="3" name="Content Placeholder 2">
            <a:extLst>
              <a:ext uri="{FF2B5EF4-FFF2-40B4-BE49-F238E27FC236}">
                <a16:creationId xmlns:a16="http://schemas.microsoft.com/office/drawing/2014/main" id="{5E4BB082-9B39-4B6D-BA70-30CF5D9F7965}"/>
              </a:ext>
            </a:extLst>
          </p:cNvPr>
          <p:cNvSpPr>
            <a:spLocks noGrp="1"/>
          </p:cNvSpPr>
          <p:nvPr>
            <p:ph sz="half" idx="1"/>
          </p:nvPr>
        </p:nvSpPr>
        <p:spPr>
          <a:xfrm>
            <a:off x="838200" y="1825624"/>
            <a:ext cx="5181600" cy="4879975"/>
          </a:xfrm>
        </p:spPr>
        <p:txBody>
          <a:bodyPr>
            <a:normAutofit/>
          </a:bodyPr>
          <a:lstStyle/>
          <a:p>
            <a:pPr marL="0" indent="0">
              <a:buNone/>
            </a:pPr>
            <a:r>
              <a:rPr lang="en-US" b="1" dirty="0"/>
              <a:t>Bool </a:t>
            </a:r>
            <a:r>
              <a:rPr lang="en-US" b="1" dirty="0">
                <a:sym typeface="Wingdings" panose="05000000000000000000" pitchFamily="2" charset="2"/>
              </a:rPr>
              <a:t></a:t>
            </a:r>
            <a:r>
              <a:rPr lang="en-US" b="1" dirty="0"/>
              <a:t> Int/Float: </a:t>
            </a:r>
            <a:r>
              <a:rPr lang="en-US" dirty="0"/>
              <a:t>You can convert a Boolean into an int/float number.</a:t>
            </a:r>
          </a:p>
          <a:p>
            <a:r>
              <a:rPr lang="en-US" b="1" dirty="0">
                <a:solidFill>
                  <a:srgbClr val="00B050"/>
                </a:solidFill>
              </a:rPr>
              <a:t>True</a:t>
            </a:r>
            <a:r>
              <a:rPr lang="en-US" b="1" dirty="0"/>
              <a:t> </a:t>
            </a:r>
            <a:r>
              <a:rPr lang="en-US" dirty="0"/>
              <a:t>transforms into </a:t>
            </a:r>
            <a:r>
              <a:rPr lang="en-US" b="1" dirty="0"/>
              <a:t>1 (int) </a:t>
            </a:r>
            <a:r>
              <a:rPr lang="en-US" dirty="0"/>
              <a:t>or</a:t>
            </a:r>
            <a:r>
              <a:rPr lang="en-US" b="1" dirty="0"/>
              <a:t> 1.0 (float).</a:t>
            </a:r>
          </a:p>
          <a:p>
            <a:r>
              <a:rPr lang="en-US" b="1" dirty="0">
                <a:solidFill>
                  <a:srgbClr val="00B050"/>
                </a:solidFill>
              </a:rPr>
              <a:t>False</a:t>
            </a:r>
            <a:r>
              <a:rPr lang="en-US" b="1" dirty="0"/>
              <a:t> </a:t>
            </a:r>
            <a:r>
              <a:rPr lang="en-US" dirty="0"/>
              <a:t>transforms into </a:t>
            </a:r>
            <a:r>
              <a:rPr lang="en-US" b="1" dirty="0"/>
              <a:t>0 (int) </a:t>
            </a:r>
            <a:r>
              <a:rPr lang="en-US" dirty="0"/>
              <a:t>or</a:t>
            </a:r>
            <a:r>
              <a:rPr lang="en-US" b="1" dirty="0"/>
              <a:t> 0.0 (float).</a:t>
            </a:r>
          </a:p>
          <a:p>
            <a:endParaRPr lang="en-US" b="1" dirty="0"/>
          </a:p>
          <a:p>
            <a:pPr marL="0" indent="0">
              <a:buNone/>
            </a:pPr>
            <a:r>
              <a:rPr lang="en-US" b="1" dirty="0"/>
              <a:t>Fun fact: </a:t>
            </a:r>
            <a:r>
              <a:rPr lang="en-US" dirty="0"/>
              <a:t>that is reason behind the on/off symbols.</a:t>
            </a:r>
          </a:p>
          <a:p>
            <a:endParaRPr lang="en-US" b="1" dirty="0"/>
          </a:p>
        </p:txBody>
      </p:sp>
      <p:pic>
        <p:nvPicPr>
          <p:cNvPr id="6" name="Picture 2" descr="Which is on and which is off in the I/O switches? - Quora">
            <a:extLst>
              <a:ext uri="{FF2B5EF4-FFF2-40B4-BE49-F238E27FC236}">
                <a16:creationId xmlns:a16="http://schemas.microsoft.com/office/drawing/2014/main" id="{86F29D66-4701-4D3D-B59F-4C2536F285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5705" y="365125"/>
            <a:ext cx="4762500" cy="4343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7D957C9-6245-4970-959D-15A663608A14}"/>
              </a:ext>
            </a:extLst>
          </p:cNvPr>
          <p:cNvSpPr txBox="1"/>
          <p:nvPr/>
        </p:nvSpPr>
        <p:spPr>
          <a:xfrm>
            <a:off x="7229231" y="5181600"/>
            <a:ext cx="4235938"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On/True/1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prstClr val="black"/>
                </a:solidFill>
                <a:effectLst/>
                <a:uLnTx/>
                <a:uFillTx/>
                <a:latin typeface="Calibri" panose="020F0502020204030204"/>
                <a:ea typeface="+mn-ea"/>
                <a:cs typeface="+mn-cs"/>
              </a:rPr>
              <a:t>Off/False/0</a:t>
            </a:r>
            <a:endParaRPr kumimoji="0" lang="en-GB" sz="3600" b="1"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8923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A11-934C-40EC-B49A-47B80D0BB6CE}"/>
              </a:ext>
            </a:extLst>
          </p:cNvPr>
          <p:cNvSpPr>
            <a:spLocks noGrp="1"/>
          </p:cNvSpPr>
          <p:nvPr>
            <p:ph type="title"/>
          </p:nvPr>
        </p:nvSpPr>
        <p:spPr/>
        <p:txBody>
          <a:bodyPr/>
          <a:lstStyle/>
          <a:p>
            <a:r>
              <a:rPr lang="en-US" dirty="0"/>
              <a:t>Boolean conversion</a:t>
            </a:r>
          </a:p>
        </p:txBody>
      </p:sp>
      <p:sp>
        <p:nvSpPr>
          <p:cNvPr id="3" name="Content Placeholder 2">
            <a:extLst>
              <a:ext uri="{FF2B5EF4-FFF2-40B4-BE49-F238E27FC236}">
                <a16:creationId xmlns:a16="http://schemas.microsoft.com/office/drawing/2014/main" id="{5E4BB082-9B39-4B6D-BA70-30CF5D9F7965}"/>
              </a:ext>
            </a:extLst>
          </p:cNvPr>
          <p:cNvSpPr>
            <a:spLocks noGrp="1"/>
          </p:cNvSpPr>
          <p:nvPr>
            <p:ph sz="half" idx="1"/>
          </p:nvPr>
        </p:nvSpPr>
        <p:spPr/>
        <p:txBody>
          <a:bodyPr/>
          <a:lstStyle/>
          <a:p>
            <a:pPr marL="0" indent="0">
              <a:buNone/>
            </a:pPr>
            <a:r>
              <a:rPr lang="en-US" b="1" dirty="0"/>
              <a:t>Int/Float </a:t>
            </a:r>
            <a:r>
              <a:rPr lang="en-US" b="1" dirty="0">
                <a:sym typeface="Wingdings" panose="05000000000000000000" pitchFamily="2" charset="2"/>
              </a:rPr>
              <a:t></a:t>
            </a:r>
            <a:r>
              <a:rPr lang="en-US" b="1" dirty="0"/>
              <a:t> Bool: </a:t>
            </a:r>
            <a:r>
              <a:rPr lang="en-US" dirty="0"/>
              <a:t>You can convert an int/float number into a </a:t>
            </a:r>
            <a:r>
              <a:rPr lang="en-US" dirty="0" err="1"/>
              <a:t>boolean</a:t>
            </a:r>
            <a:r>
              <a:rPr lang="en-US" dirty="0"/>
              <a:t>.</a:t>
            </a:r>
          </a:p>
          <a:p>
            <a:r>
              <a:rPr lang="en-US" dirty="0"/>
              <a:t>Any non-zero numerical value becomes </a:t>
            </a:r>
            <a:r>
              <a:rPr lang="en-US" b="1" dirty="0">
                <a:solidFill>
                  <a:srgbClr val="00B050"/>
                </a:solidFill>
              </a:rPr>
              <a:t>True.</a:t>
            </a:r>
            <a:endParaRPr lang="en-US" b="1" dirty="0"/>
          </a:p>
          <a:p>
            <a:r>
              <a:rPr lang="en-US" dirty="0"/>
              <a:t>A zero numerical value becomes </a:t>
            </a:r>
            <a:r>
              <a:rPr lang="en-US" b="1" dirty="0">
                <a:solidFill>
                  <a:srgbClr val="00B050"/>
                </a:solidFill>
              </a:rPr>
              <a:t>False.</a:t>
            </a:r>
            <a:endParaRPr lang="en-US" b="1" dirty="0"/>
          </a:p>
          <a:p>
            <a:endParaRPr lang="en-US" dirty="0"/>
          </a:p>
        </p:txBody>
      </p:sp>
      <p:pic>
        <p:nvPicPr>
          <p:cNvPr id="4" name="Picture 3">
            <a:extLst>
              <a:ext uri="{FF2B5EF4-FFF2-40B4-BE49-F238E27FC236}">
                <a16:creationId xmlns:a16="http://schemas.microsoft.com/office/drawing/2014/main" id="{AE019032-9001-426F-B773-D4762CC244F3}"/>
              </a:ext>
            </a:extLst>
          </p:cNvPr>
          <p:cNvPicPr>
            <a:picLocks noChangeAspect="1"/>
          </p:cNvPicPr>
          <p:nvPr/>
        </p:nvPicPr>
        <p:blipFill rotWithShape="1">
          <a:blip r:embed="rId2"/>
          <a:srcRect l="10331" t="33469" r="85383" b="44000"/>
          <a:stretch/>
        </p:blipFill>
        <p:spPr>
          <a:xfrm>
            <a:off x="7294985" y="189945"/>
            <a:ext cx="4058815" cy="6668055"/>
          </a:xfrm>
          <a:prstGeom prst="rect">
            <a:avLst/>
          </a:prstGeom>
        </p:spPr>
      </p:pic>
    </p:spTree>
    <p:extLst>
      <p:ext uri="{BB962C8B-B14F-4D97-AF65-F5344CB8AC3E}">
        <p14:creationId xmlns:p14="http://schemas.microsoft.com/office/powerpoint/2010/main" val="299232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1B6FC1A-4295-E93E-B65A-88C6294EC386}"/>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703C648D-2A2F-6201-C238-7728671B061E}"/>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CB90821A-3F87-F76B-8F53-BB84059695BE}"/>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sp>
        <p:nvSpPr>
          <p:cNvPr id="9" name="Rectangle 8">
            <a:extLst>
              <a:ext uri="{FF2B5EF4-FFF2-40B4-BE49-F238E27FC236}">
                <a16:creationId xmlns:a16="http://schemas.microsoft.com/office/drawing/2014/main" id="{C9ADF85C-5A2B-A07F-53B2-3158376A7F94}"/>
              </a:ext>
            </a:extLst>
          </p:cNvPr>
          <p:cNvSpPr/>
          <p:nvPr>
            <p:custDataLst>
              <p:tags r:id="rId5"/>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b="1" dirty="0">
                <a:solidFill>
                  <a:srgbClr val="5B5B5B"/>
                </a:solidFill>
              </a:rPr>
              <a:t>Assume that a, b and c are three int variables with values 1, 2 and 3 respectively. What will be displayed upon running the command print(a&gt;b and c)?</a:t>
            </a:r>
          </a:p>
        </p:txBody>
      </p:sp>
      <p:sp>
        <p:nvSpPr>
          <p:cNvPr id="10" name="Rectangle 9">
            <a:extLst>
              <a:ext uri="{FF2B5EF4-FFF2-40B4-BE49-F238E27FC236}">
                <a16:creationId xmlns:a16="http://schemas.microsoft.com/office/drawing/2014/main" id="{557DBFCF-34E1-A79C-6388-440E3CE525ED}"/>
              </a:ext>
            </a:extLst>
          </p:cNvPr>
          <p:cNvSpPr/>
          <p:nvPr>
            <p:custDataLst>
              <p:tags r:id="rId6"/>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pic>
        <p:nvPicPr>
          <p:cNvPr id="5" name="Graphic 4">
            <a:extLst>
              <a:ext uri="{FF2B5EF4-FFF2-40B4-BE49-F238E27FC236}">
                <a16:creationId xmlns:a16="http://schemas.microsoft.com/office/drawing/2014/main" id="{239EC876-E8CE-3A1C-48DB-B43FD29DF7AC}"/>
              </a:ext>
            </a:extLst>
          </p:cNvPr>
          <p:cNvPicPr>
            <a:picLocks/>
          </p:cNvPicPr>
          <p:nvPr>
            <p:custDataLst>
              <p:tags r:id="rId7"/>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Tree>
    <p:custDataLst>
      <p:tags r:id="rId1"/>
    </p:custDataLst>
    <p:extLst>
      <p:ext uri="{BB962C8B-B14F-4D97-AF65-F5344CB8AC3E}">
        <p14:creationId xmlns:p14="http://schemas.microsoft.com/office/powerpoint/2010/main" val="263889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5859DB8-E342-7BD6-D7A2-C728040E6CF6}"/>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CD1DA2AF-6D24-2453-1C13-74EABBE302C0}"/>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407F9436-012A-BD11-A05C-109313E7B1CA}"/>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B2D65127-1A2F-10A4-5EF2-9725E26B1CF5}"/>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5D594253-22D5-7118-17CA-AE3FC3697B69}"/>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400" b="1">
                <a:solidFill>
                  <a:srgbClr val="5B5B5B"/>
                </a:solidFill>
              </a:rPr>
              <a:t>Assume that a, b and c are three int variables with values 1, 2 and 3 respectively. What will be displayed upon running the command print(a&lt;b and c)?
Note that the comparison sign has been changed compared to the previous question.</a:t>
            </a:r>
          </a:p>
        </p:txBody>
      </p:sp>
      <p:sp>
        <p:nvSpPr>
          <p:cNvPr id="10" name="Rectangle 9">
            <a:extLst>
              <a:ext uri="{FF2B5EF4-FFF2-40B4-BE49-F238E27FC236}">
                <a16:creationId xmlns:a16="http://schemas.microsoft.com/office/drawing/2014/main" id="{29A19A67-FFBC-1B1A-45A5-DEC1F4E5604C}"/>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3054666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A11-934C-40EC-B49A-47B80D0BB6CE}"/>
              </a:ext>
            </a:extLst>
          </p:cNvPr>
          <p:cNvSpPr>
            <a:spLocks noGrp="1"/>
          </p:cNvSpPr>
          <p:nvPr>
            <p:ph type="title"/>
          </p:nvPr>
        </p:nvSpPr>
        <p:spPr/>
        <p:txBody>
          <a:bodyPr/>
          <a:lstStyle/>
          <a:p>
            <a:r>
              <a:rPr lang="en-US" dirty="0"/>
              <a:t>Short-circuit evaluation</a:t>
            </a:r>
          </a:p>
        </p:txBody>
      </p:sp>
      <p:sp>
        <p:nvSpPr>
          <p:cNvPr id="3" name="Content Placeholder 2">
            <a:extLst>
              <a:ext uri="{FF2B5EF4-FFF2-40B4-BE49-F238E27FC236}">
                <a16:creationId xmlns:a16="http://schemas.microsoft.com/office/drawing/2014/main" id="{5E4BB082-9B39-4B6D-BA70-30CF5D9F7965}"/>
              </a:ext>
            </a:extLst>
          </p:cNvPr>
          <p:cNvSpPr>
            <a:spLocks noGrp="1"/>
          </p:cNvSpPr>
          <p:nvPr>
            <p:ph idx="1"/>
          </p:nvPr>
        </p:nvSpPr>
        <p:spPr>
          <a:xfrm>
            <a:off x="432619" y="1825624"/>
            <a:ext cx="11690555" cy="5032375"/>
          </a:xfrm>
        </p:spPr>
        <p:txBody>
          <a:bodyPr>
            <a:normAutofit/>
          </a:bodyPr>
          <a:lstStyle/>
          <a:p>
            <a:pPr marL="0" indent="0">
              <a:buNone/>
            </a:pPr>
            <a:r>
              <a:rPr lang="en-GB" b="1" dirty="0"/>
              <a:t>Definition (</a:t>
            </a:r>
            <a:r>
              <a:rPr lang="en-GB" b="1" dirty="0">
                <a:solidFill>
                  <a:srgbClr val="00B050"/>
                </a:solidFill>
              </a:rPr>
              <a:t>Short-circuit evaluation</a:t>
            </a:r>
            <a:r>
              <a:rPr lang="en-GB" b="1" dirty="0"/>
              <a:t>):</a:t>
            </a:r>
          </a:p>
          <a:p>
            <a:pPr marL="0" indent="0">
              <a:buNone/>
            </a:pPr>
            <a:r>
              <a:rPr lang="en-GB" b="1" dirty="0">
                <a:solidFill>
                  <a:srgbClr val="00B050"/>
                </a:solidFill>
              </a:rPr>
              <a:t>Short-circuit evaluation </a:t>
            </a:r>
            <a:r>
              <a:rPr lang="en-GB" dirty="0"/>
              <a:t>in Python means that in </a:t>
            </a:r>
            <a:r>
              <a:rPr lang="en-GB" dirty="0" err="1"/>
              <a:t>boolean</a:t>
            </a:r>
            <a:r>
              <a:rPr lang="en-GB" dirty="0"/>
              <a:t> expressions using the “</a:t>
            </a:r>
            <a:r>
              <a:rPr lang="en-GB" b="1" dirty="0"/>
              <a:t>and</a:t>
            </a:r>
            <a:r>
              <a:rPr lang="en-GB" dirty="0"/>
              <a:t>” keyword and “</a:t>
            </a:r>
            <a:r>
              <a:rPr lang="en-GB" b="1" dirty="0"/>
              <a:t>or</a:t>
            </a:r>
            <a:r>
              <a:rPr lang="en-GB" dirty="0"/>
              <a:t>” keyword, the evaluation might stop prematurely.</a:t>
            </a:r>
          </a:p>
          <a:p>
            <a:r>
              <a:rPr lang="en-GB" dirty="0"/>
              <a:t>For example, in the expression “</a:t>
            </a:r>
            <a:r>
              <a:rPr lang="en-GB" b="1" dirty="0"/>
              <a:t>a and b</a:t>
            </a:r>
            <a:r>
              <a:rPr lang="en-GB" dirty="0"/>
              <a:t>”, if </a:t>
            </a:r>
            <a:r>
              <a:rPr lang="en-GB" b="1" dirty="0"/>
              <a:t>a</a:t>
            </a:r>
            <a:r>
              <a:rPr lang="en-GB" dirty="0"/>
              <a:t> is </a:t>
            </a:r>
            <a:r>
              <a:rPr lang="en-GB" b="1" dirty="0">
                <a:solidFill>
                  <a:srgbClr val="00B050"/>
                </a:solidFill>
              </a:rPr>
              <a:t>False</a:t>
            </a:r>
            <a:r>
              <a:rPr lang="en-GB" dirty="0"/>
              <a:t>, </a:t>
            </a:r>
            <a:r>
              <a:rPr lang="en-GB" b="1" dirty="0"/>
              <a:t>b</a:t>
            </a:r>
            <a:r>
              <a:rPr lang="en-GB" dirty="0"/>
              <a:t> is not evaluated because the entire expression is guaranteed to be </a:t>
            </a:r>
            <a:r>
              <a:rPr lang="en-GB" b="1" dirty="0">
                <a:solidFill>
                  <a:srgbClr val="00B050"/>
                </a:solidFill>
              </a:rPr>
              <a:t>False</a:t>
            </a:r>
            <a:r>
              <a:rPr lang="en-GB" dirty="0"/>
              <a:t>.</a:t>
            </a:r>
          </a:p>
          <a:p>
            <a:r>
              <a:rPr lang="en-GB" dirty="0"/>
              <a:t>Similarly, in “</a:t>
            </a:r>
            <a:r>
              <a:rPr lang="en-GB" b="1" dirty="0"/>
              <a:t>a or b</a:t>
            </a:r>
            <a:r>
              <a:rPr lang="en-GB" dirty="0"/>
              <a:t>”, if </a:t>
            </a:r>
            <a:r>
              <a:rPr lang="en-GB" b="1" dirty="0"/>
              <a:t>a</a:t>
            </a:r>
            <a:r>
              <a:rPr lang="en-GB" dirty="0"/>
              <a:t> is </a:t>
            </a:r>
            <a:r>
              <a:rPr lang="en-GB" b="1" dirty="0">
                <a:solidFill>
                  <a:srgbClr val="00B050"/>
                </a:solidFill>
              </a:rPr>
              <a:t>True</a:t>
            </a:r>
            <a:r>
              <a:rPr lang="en-GB" dirty="0"/>
              <a:t>, </a:t>
            </a:r>
            <a:r>
              <a:rPr lang="en-GB" b="1" dirty="0"/>
              <a:t>b</a:t>
            </a:r>
            <a:r>
              <a:rPr lang="en-GB" dirty="0"/>
              <a:t> is not evaluated because the entire expression is guaranteed to be </a:t>
            </a:r>
            <a:r>
              <a:rPr lang="en-GB" b="1" dirty="0">
                <a:solidFill>
                  <a:srgbClr val="00B050"/>
                </a:solidFill>
              </a:rPr>
              <a:t>True</a:t>
            </a:r>
            <a:r>
              <a:rPr lang="en-GB" dirty="0"/>
              <a:t>.</a:t>
            </a:r>
          </a:p>
          <a:p>
            <a:r>
              <a:rPr lang="en-GB" dirty="0">
                <a:solidFill>
                  <a:schemeClr val="bg1"/>
                </a:solidFill>
              </a:rPr>
              <a:t>HOWEVER, in the expression “</a:t>
            </a:r>
            <a:r>
              <a:rPr lang="en-GB" b="1" dirty="0">
                <a:solidFill>
                  <a:schemeClr val="bg1"/>
                </a:solidFill>
              </a:rPr>
              <a:t>a and b</a:t>
            </a:r>
            <a:r>
              <a:rPr lang="en-GB" dirty="0">
                <a:solidFill>
                  <a:schemeClr val="bg1"/>
                </a:solidFill>
              </a:rPr>
              <a:t>”, if </a:t>
            </a:r>
            <a:r>
              <a:rPr lang="en-GB" b="1" dirty="0">
                <a:solidFill>
                  <a:schemeClr val="bg1"/>
                </a:solidFill>
              </a:rPr>
              <a:t>a</a:t>
            </a:r>
            <a:r>
              <a:rPr lang="en-GB" dirty="0">
                <a:solidFill>
                  <a:schemeClr val="bg1"/>
                </a:solidFill>
              </a:rPr>
              <a:t> is </a:t>
            </a:r>
            <a:r>
              <a:rPr lang="en-GB" b="1" dirty="0">
                <a:solidFill>
                  <a:schemeClr val="bg1"/>
                </a:solidFill>
              </a:rPr>
              <a:t>True</a:t>
            </a:r>
            <a:r>
              <a:rPr lang="en-GB" dirty="0">
                <a:solidFill>
                  <a:schemeClr val="bg1"/>
                </a:solidFill>
              </a:rPr>
              <a:t>, then the result of </a:t>
            </a:r>
            <a:r>
              <a:rPr lang="en-GB" b="1" dirty="0">
                <a:solidFill>
                  <a:schemeClr val="bg1"/>
                </a:solidFill>
              </a:rPr>
              <a:t>“a and b</a:t>
            </a:r>
            <a:r>
              <a:rPr lang="en-GB" dirty="0">
                <a:solidFill>
                  <a:schemeClr val="bg1"/>
                </a:solidFill>
              </a:rPr>
              <a:t>” will be exactly equal to whatever </a:t>
            </a:r>
            <a:r>
              <a:rPr lang="en-GB" b="1" dirty="0">
                <a:solidFill>
                  <a:schemeClr val="bg1"/>
                </a:solidFill>
              </a:rPr>
              <a:t>b</a:t>
            </a:r>
            <a:r>
              <a:rPr lang="en-GB" dirty="0">
                <a:solidFill>
                  <a:schemeClr val="bg1"/>
                </a:solidFill>
              </a:rPr>
              <a:t> is (True or False).</a:t>
            </a:r>
            <a:br>
              <a:rPr lang="en-GB" dirty="0">
                <a:solidFill>
                  <a:schemeClr val="bg1"/>
                </a:solidFill>
              </a:rPr>
            </a:br>
            <a:r>
              <a:rPr lang="en-GB" dirty="0">
                <a:solidFill>
                  <a:schemeClr val="bg1"/>
                </a:solidFill>
              </a:rPr>
              <a:t>Funny enough, if b is not a Boolean (but say an int with value 4 instead), then the whole expression “</a:t>
            </a:r>
            <a:r>
              <a:rPr lang="en-GB" b="1" dirty="0">
                <a:solidFill>
                  <a:schemeClr val="bg1"/>
                </a:solidFill>
              </a:rPr>
              <a:t>a and b</a:t>
            </a:r>
            <a:r>
              <a:rPr lang="en-GB" dirty="0">
                <a:solidFill>
                  <a:schemeClr val="bg1"/>
                </a:solidFill>
              </a:rPr>
              <a:t>” will be evaluated as 4 (</a:t>
            </a:r>
            <a:r>
              <a:rPr lang="en-GB" dirty="0" err="1">
                <a:solidFill>
                  <a:schemeClr val="bg1"/>
                </a:solidFill>
              </a:rPr>
              <a:t>wut</a:t>
            </a:r>
            <a:r>
              <a:rPr lang="en-GB" dirty="0">
                <a:solidFill>
                  <a:schemeClr val="bg1"/>
                </a:solidFill>
              </a:rPr>
              <a:t> !?!?).</a:t>
            </a:r>
          </a:p>
          <a:p>
            <a:endParaRPr lang="en-US" dirty="0"/>
          </a:p>
        </p:txBody>
      </p:sp>
    </p:spTree>
    <p:extLst>
      <p:ext uri="{BB962C8B-B14F-4D97-AF65-F5344CB8AC3E}">
        <p14:creationId xmlns:p14="http://schemas.microsoft.com/office/powerpoint/2010/main" val="4714770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20A11-934C-40EC-B49A-47B80D0BB6CE}"/>
              </a:ext>
            </a:extLst>
          </p:cNvPr>
          <p:cNvSpPr>
            <a:spLocks noGrp="1"/>
          </p:cNvSpPr>
          <p:nvPr>
            <p:ph type="title"/>
          </p:nvPr>
        </p:nvSpPr>
        <p:spPr/>
        <p:txBody>
          <a:bodyPr/>
          <a:lstStyle/>
          <a:p>
            <a:r>
              <a:rPr lang="en-US" dirty="0"/>
              <a:t>Short-circuit evaluation</a:t>
            </a:r>
          </a:p>
        </p:txBody>
      </p:sp>
      <p:sp>
        <p:nvSpPr>
          <p:cNvPr id="3" name="Content Placeholder 2">
            <a:extLst>
              <a:ext uri="{FF2B5EF4-FFF2-40B4-BE49-F238E27FC236}">
                <a16:creationId xmlns:a16="http://schemas.microsoft.com/office/drawing/2014/main" id="{5E4BB082-9B39-4B6D-BA70-30CF5D9F7965}"/>
              </a:ext>
            </a:extLst>
          </p:cNvPr>
          <p:cNvSpPr>
            <a:spLocks noGrp="1"/>
          </p:cNvSpPr>
          <p:nvPr>
            <p:ph idx="1"/>
          </p:nvPr>
        </p:nvSpPr>
        <p:spPr>
          <a:xfrm>
            <a:off x="432619" y="1825624"/>
            <a:ext cx="11690555" cy="5032375"/>
          </a:xfrm>
        </p:spPr>
        <p:txBody>
          <a:bodyPr>
            <a:normAutofit/>
          </a:bodyPr>
          <a:lstStyle/>
          <a:p>
            <a:pPr marL="0" indent="0">
              <a:buNone/>
            </a:pPr>
            <a:r>
              <a:rPr lang="en-GB" b="1" dirty="0">
                <a:solidFill>
                  <a:schemeClr val="bg1">
                    <a:lumMod val="50000"/>
                  </a:schemeClr>
                </a:solidFill>
              </a:rPr>
              <a:t>Definition (Short-circuit evaluation):</a:t>
            </a:r>
          </a:p>
          <a:p>
            <a:pPr marL="0" indent="0">
              <a:buNone/>
            </a:pPr>
            <a:r>
              <a:rPr lang="en-GB" b="1" dirty="0">
                <a:solidFill>
                  <a:schemeClr val="bg1">
                    <a:lumMod val="50000"/>
                  </a:schemeClr>
                </a:solidFill>
              </a:rPr>
              <a:t>Short-circuit evaluation </a:t>
            </a:r>
            <a:r>
              <a:rPr lang="en-GB" dirty="0">
                <a:solidFill>
                  <a:schemeClr val="bg1">
                    <a:lumMod val="50000"/>
                  </a:schemeClr>
                </a:solidFill>
              </a:rPr>
              <a:t>in Python means that in </a:t>
            </a:r>
            <a:r>
              <a:rPr lang="en-GB" dirty="0" err="1">
                <a:solidFill>
                  <a:schemeClr val="bg1">
                    <a:lumMod val="50000"/>
                  </a:schemeClr>
                </a:solidFill>
              </a:rPr>
              <a:t>boolean</a:t>
            </a:r>
            <a:r>
              <a:rPr lang="en-GB" dirty="0">
                <a:solidFill>
                  <a:schemeClr val="bg1">
                    <a:lumMod val="50000"/>
                  </a:schemeClr>
                </a:solidFill>
              </a:rPr>
              <a:t> expressions using the “</a:t>
            </a:r>
            <a:r>
              <a:rPr lang="en-GB" b="1" dirty="0">
                <a:solidFill>
                  <a:schemeClr val="bg1">
                    <a:lumMod val="50000"/>
                  </a:schemeClr>
                </a:solidFill>
              </a:rPr>
              <a:t>and</a:t>
            </a:r>
            <a:r>
              <a:rPr lang="en-GB" dirty="0">
                <a:solidFill>
                  <a:schemeClr val="bg1">
                    <a:lumMod val="50000"/>
                  </a:schemeClr>
                </a:solidFill>
              </a:rPr>
              <a:t>” keyword and “</a:t>
            </a:r>
            <a:r>
              <a:rPr lang="en-GB" b="1" dirty="0">
                <a:solidFill>
                  <a:schemeClr val="bg1">
                    <a:lumMod val="50000"/>
                  </a:schemeClr>
                </a:solidFill>
              </a:rPr>
              <a:t>or</a:t>
            </a:r>
            <a:r>
              <a:rPr lang="en-GB" dirty="0">
                <a:solidFill>
                  <a:schemeClr val="bg1">
                    <a:lumMod val="50000"/>
                  </a:schemeClr>
                </a:solidFill>
              </a:rPr>
              <a:t>” keyword, the evaluation might stop prematurely.</a:t>
            </a:r>
          </a:p>
          <a:p>
            <a:r>
              <a:rPr lang="en-GB" dirty="0">
                <a:solidFill>
                  <a:schemeClr val="bg1">
                    <a:lumMod val="50000"/>
                  </a:schemeClr>
                </a:solidFill>
              </a:rPr>
              <a:t>For example, in the expression “</a:t>
            </a:r>
            <a:r>
              <a:rPr lang="en-GB" b="1" dirty="0">
                <a:solidFill>
                  <a:schemeClr val="bg1">
                    <a:lumMod val="50000"/>
                  </a:schemeClr>
                </a:solidFill>
              </a:rPr>
              <a:t>a and b</a:t>
            </a:r>
            <a:r>
              <a:rPr lang="en-GB" dirty="0">
                <a:solidFill>
                  <a:schemeClr val="bg1">
                    <a:lumMod val="50000"/>
                  </a:schemeClr>
                </a:solidFill>
              </a:rPr>
              <a:t>”, if </a:t>
            </a:r>
            <a:r>
              <a:rPr lang="en-GB" b="1" dirty="0">
                <a:solidFill>
                  <a:schemeClr val="bg1">
                    <a:lumMod val="50000"/>
                  </a:schemeClr>
                </a:solidFill>
              </a:rPr>
              <a:t>a</a:t>
            </a:r>
            <a:r>
              <a:rPr lang="en-GB" dirty="0">
                <a:solidFill>
                  <a:schemeClr val="bg1">
                    <a:lumMod val="50000"/>
                  </a:schemeClr>
                </a:solidFill>
              </a:rPr>
              <a:t> is </a:t>
            </a:r>
            <a:r>
              <a:rPr lang="en-GB" b="1" dirty="0">
                <a:solidFill>
                  <a:schemeClr val="bg1">
                    <a:lumMod val="50000"/>
                  </a:schemeClr>
                </a:solidFill>
              </a:rPr>
              <a:t>False</a:t>
            </a:r>
            <a:r>
              <a:rPr lang="en-GB" dirty="0">
                <a:solidFill>
                  <a:schemeClr val="bg1">
                    <a:lumMod val="50000"/>
                  </a:schemeClr>
                </a:solidFill>
              </a:rPr>
              <a:t>, </a:t>
            </a:r>
            <a:r>
              <a:rPr lang="en-GB" b="1" dirty="0">
                <a:solidFill>
                  <a:schemeClr val="bg1">
                    <a:lumMod val="50000"/>
                  </a:schemeClr>
                </a:solidFill>
              </a:rPr>
              <a:t>b</a:t>
            </a:r>
            <a:r>
              <a:rPr lang="en-GB" dirty="0">
                <a:solidFill>
                  <a:schemeClr val="bg1">
                    <a:lumMod val="50000"/>
                  </a:schemeClr>
                </a:solidFill>
              </a:rPr>
              <a:t> is not evaluated because the entire expression is guaranteed to be </a:t>
            </a:r>
            <a:r>
              <a:rPr lang="en-GB" b="1" dirty="0">
                <a:solidFill>
                  <a:schemeClr val="bg1">
                    <a:lumMod val="50000"/>
                  </a:schemeClr>
                </a:solidFill>
              </a:rPr>
              <a:t>False</a:t>
            </a:r>
            <a:r>
              <a:rPr lang="en-GB" dirty="0">
                <a:solidFill>
                  <a:schemeClr val="bg1">
                    <a:lumMod val="50000"/>
                  </a:schemeClr>
                </a:solidFill>
              </a:rPr>
              <a:t>.</a:t>
            </a:r>
          </a:p>
          <a:p>
            <a:r>
              <a:rPr lang="en-GB" dirty="0">
                <a:solidFill>
                  <a:schemeClr val="bg1">
                    <a:lumMod val="50000"/>
                  </a:schemeClr>
                </a:solidFill>
              </a:rPr>
              <a:t>Similarly, in “</a:t>
            </a:r>
            <a:r>
              <a:rPr lang="en-GB" b="1" dirty="0">
                <a:solidFill>
                  <a:schemeClr val="bg1">
                    <a:lumMod val="50000"/>
                  </a:schemeClr>
                </a:solidFill>
              </a:rPr>
              <a:t>a or b</a:t>
            </a:r>
            <a:r>
              <a:rPr lang="en-GB" dirty="0">
                <a:solidFill>
                  <a:schemeClr val="bg1">
                    <a:lumMod val="50000"/>
                  </a:schemeClr>
                </a:solidFill>
              </a:rPr>
              <a:t>”, if </a:t>
            </a:r>
            <a:r>
              <a:rPr lang="en-GB" b="1" dirty="0">
                <a:solidFill>
                  <a:schemeClr val="bg1">
                    <a:lumMod val="50000"/>
                  </a:schemeClr>
                </a:solidFill>
              </a:rPr>
              <a:t>a</a:t>
            </a:r>
            <a:r>
              <a:rPr lang="en-GB" dirty="0">
                <a:solidFill>
                  <a:schemeClr val="bg1">
                    <a:lumMod val="50000"/>
                  </a:schemeClr>
                </a:solidFill>
              </a:rPr>
              <a:t> is </a:t>
            </a:r>
            <a:r>
              <a:rPr lang="en-GB" b="1" dirty="0">
                <a:solidFill>
                  <a:schemeClr val="bg1">
                    <a:lumMod val="50000"/>
                  </a:schemeClr>
                </a:solidFill>
              </a:rPr>
              <a:t>True</a:t>
            </a:r>
            <a:r>
              <a:rPr lang="en-GB" dirty="0">
                <a:solidFill>
                  <a:schemeClr val="bg1">
                    <a:lumMod val="50000"/>
                  </a:schemeClr>
                </a:solidFill>
              </a:rPr>
              <a:t>, </a:t>
            </a:r>
            <a:r>
              <a:rPr lang="en-GB" b="1" dirty="0">
                <a:solidFill>
                  <a:schemeClr val="bg1">
                    <a:lumMod val="50000"/>
                  </a:schemeClr>
                </a:solidFill>
              </a:rPr>
              <a:t>b</a:t>
            </a:r>
            <a:r>
              <a:rPr lang="en-GB" dirty="0">
                <a:solidFill>
                  <a:schemeClr val="bg1">
                    <a:lumMod val="50000"/>
                  </a:schemeClr>
                </a:solidFill>
              </a:rPr>
              <a:t> is not evaluated because the entire expression is guaranteed to be </a:t>
            </a:r>
            <a:r>
              <a:rPr lang="en-GB" b="1" dirty="0">
                <a:solidFill>
                  <a:schemeClr val="bg1">
                    <a:lumMod val="50000"/>
                  </a:schemeClr>
                </a:solidFill>
              </a:rPr>
              <a:t>True</a:t>
            </a:r>
            <a:r>
              <a:rPr lang="en-GB" dirty="0">
                <a:solidFill>
                  <a:schemeClr val="bg1">
                    <a:lumMod val="50000"/>
                  </a:schemeClr>
                </a:solidFill>
              </a:rPr>
              <a:t>.</a:t>
            </a:r>
          </a:p>
          <a:p>
            <a:r>
              <a:rPr lang="en-GB" b="1" dirty="0">
                <a:solidFill>
                  <a:srgbClr val="C00000"/>
                </a:solidFill>
              </a:rPr>
              <a:t>Typical mistake: </a:t>
            </a:r>
            <a:r>
              <a:rPr lang="en-GB" dirty="0"/>
              <a:t>HOWEVER, in the expression “</a:t>
            </a:r>
            <a:r>
              <a:rPr lang="en-GB" b="1" dirty="0"/>
              <a:t>a and b</a:t>
            </a:r>
            <a:r>
              <a:rPr lang="en-GB" dirty="0"/>
              <a:t>”, if </a:t>
            </a:r>
            <a:r>
              <a:rPr lang="en-GB" b="1" dirty="0"/>
              <a:t>a</a:t>
            </a:r>
            <a:r>
              <a:rPr lang="en-GB" dirty="0"/>
              <a:t> is </a:t>
            </a:r>
            <a:r>
              <a:rPr lang="en-GB" b="1" dirty="0">
                <a:solidFill>
                  <a:srgbClr val="00B050"/>
                </a:solidFill>
              </a:rPr>
              <a:t>True</a:t>
            </a:r>
            <a:r>
              <a:rPr lang="en-GB" dirty="0"/>
              <a:t>, then the result of </a:t>
            </a:r>
            <a:r>
              <a:rPr lang="en-GB" b="1" dirty="0"/>
              <a:t>“a and b</a:t>
            </a:r>
            <a:r>
              <a:rPr lang="en-GB" dirty="0"/>
              <a:t>” will be exactly equal to whatever </a:t>
            </a:r>
            <a:r>
              <a:rPr lang="en-GB" b="1" dirty="0"/>
              <a:t>b</a:t>
            </a:r>
            <a:r>
              <a:rPr lang="en-GB" dirty="0"/>
              <a:t> is (True or False).</a:t>
            </a:r>
            <a:br>
              <a:rPr lang="en-GB" dirty="0"/>
            </a:br>
            <a:r>
              <a:rPr lang="en-GB" dirty="0"/>
              <a:t>Funny enough, if b is not a Boolean (but say an int with value 4 instead), then the whole expression “</a:t>
            </a:r>
            <a:r>
              <a:rPr lang="en-GB" b="1" dirty="0"/>
              <a:t>a and b</a:t>
            </a:r>
            <a:r>
              <a:rPr lang="en-GB" dirty="0"/>
              <a:t>” will be evaluated as 4 (</a:t>
            </a:r>
            <a:r>
              <a:rPr lang="en-GB" dirty="0" err="1"/>
              <a:t>wut</a:t>
            </a:r>
            <a:r>
              <a:rPr lang="en-GB" dirty="0"/>
              <a:t> !?!?).</a:t>
            </a:r>
          </a:p>
          <a:p>
            <a:endParaRPr lang="en-US" dirty="0"/>
          </a:p>
        </p:txBody>
      </p:sp>
    </p:spTree>
    <p:extLst>
      <p:ext uri="{BB962C8B-B14F-4D97-AF65-F5344CB8AC3E}">
        <p14:creationId xmlns:p14="http://schemas.microsoft.com/office/powerpoint/2010/main" val="41959575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6924F-E9FF-47B1-AC96-4BA1A97E0C55}"/>
              </a:ext>
            </a:extLst>
          </p:cNvPr>
          <p:cNvSpPr>
            <a:spLocks noGrp="1"/>
          </p:cNvSpPr>
          <p:nvPr>
            <p:ph type="title"/>
          </p:nvPr>
        </p:nvSpPr>
        <p:spPr/>
        <p:txBody>
          <a:bodyPr/>
          <a:lstStyle/>
          <a:p>
            <a:r>
              <a:rPr lang="en-US" dirty="0"/>
              <a:t>Activity 1: Guess the number game!</a:t>
            </a:r>
          </a:p>
        </p:txBody>
      </p:sp>
      <p:sp>
        <p:nvSpPr>
          <p:cNvPr id="4" name="Content Placeholder 3">
            <a:extLst>
              <a:ext uri="{FF2B5EF4-FFF2-40B4-BE49-F238E27FC236}">
                <a16:creationId xmlns:a16="http://schemas.microsoft.com/office/drawing/2014/main" id="{FF09AE68-AC7D-491B-8C78-19F8E148D6F8}"/>
              </a:ext>
            </a:extLst>
          </p:cNvPr>
          <p:cNvSpPr>
            <a:spLocks noGrp="1"/>
          </p:cNvSpPr>
          <p:nvPr>
            <p:ph idx="1"/>
          </p:nvPr>
        </p:nvSpPr>
        <p:spPr/>
        <p:txBody>
          <a:bodyPr/>
          <a:lstStyle/>
          <a:p>
            <a:pPr marL="0" indent="0" algn="ctr">
              <a:buNone/>
            </a:pPr>
            <a:endParaRPr lang="en-US" dirty="0"/>
          </a:p>
          <a:p>
            <a:pPr marL="0" indent="0" algn="ctr">
              <a:buNone/>
            </a:pPr>
            <a:r>
              <a:rPr lang="en-US" sz="3600" dirty="0"/>
              <a:t>Let us play a bit with the concepts, with a first activity</a:t>
            </a:r>
          </a:p>
          <a:p>
            <a:endParaRPr lang="en-US" dirty="0"/>
          </a:p>
          <a:p>
            <a:pPr marL="0" indent="0" algn="ctr">
              <a:buNone/>
            </a:pPr>
            <a:r>
              <a:rPr lang="en-US" sz="3600" dirty="0"/>
              <a:t>You can find it in the notebook</a:t>
            </a:r>
            <a:br>
              <a:rPr lang="en-US" sz="3600" dirty="0"/>
            </a:br>
            <a:r>
              <a:rPr lang="en-US" sz="3600" b="1" dirty="0"/>
              <a:t>Activity 1 - Guess the number </a:t>
            </a:r>
            <a:r>
              <a:rPr lang="en-US" sz="3600" b="1" dirty="0" err="1"/>
              <a:t>game.ipynb</a:t>
            </a:r>
            <a:endParaRPr lang="en-GB" sz="3600" b="1" dirty="0"/>
          </a:p>
        </p:txBody>
      </p:sp>
    </p:spTree>
    <p:extLst>
      <p:ext uri="{BB962C8B-B14F-4D97-AF65-F5344CB8AC3E}">
        <p14:creationId xmlns:p14="http://schemas.microsoft.com/office/powerpoint/2010/main" val="358145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Function objects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E3CD2138-1DC9-4D9D-B4D7-E7F8F182B504}"/>
                  </a:ext>
                </a:extLst>
              </p:cNvPr>
              <p:cNvSpPr>
                <a:spLocks noGrp="1"/>
              </p:cNvSpPr>
              <p:nvPr>
                <p:ph idx="1"/>
              </p:nvPr>
            </p:nvSpPr>
            <p:spPr>
              <a:xfrm>
                <a:off x="838200" y="1825625"/>
                <a:ext cx="10515600" cy="4667250"/>
              </a:xfrm>
            </p:spPr>
            <p:txBody>
              <a:bodyPr/>
              <a:lstStyle/>
              <a:p>
                <a:pPr marL="0" indent="0">
                  <a:buNone/>
                </a:pPr>
                <a:r>
                  <a:rPr lang="en-US" dirty="0"/>
                  <a:t>In mathematics, we often like to define </a:t>
                </a:r>
                <a:r>
                  <a:rPr lang="en-US" b="1" dirty="0"/>
                  <a:t>functions</a:t>
                </a:r>
                <a:r>
                  <a:rPr lang="en-US" dirty="0"/>
                  <a:t>, for instance:</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=2</m:t>
                      </m:r>
                      <m:r>
                        <a:rPr lang="en-US" b="0" i="1" dirty="0" smtClean="0">
                          <a:latin typeface="Cambria Math" panose="02040503050406030204" pitchFamily="18" charset="0"/>
                        </a:rPr>
                        <m:t>𝑥</m:t>
                      </m:r>
                    </m:oMath>
                  </m:oMathPara>
                </a14:m>
                <a:endParaRPr lang="en-GB" b="1" dirty="0"/>
              </a:p>
              <a:p>
                <a:pPr marL="0" indent="0">
                  <a:buNone/>
                </a:pPr>
                <a:endParaRPr lang="en-GB" b="1" dirty="0"/>
              </a:p>
              <a:p>
                <a:pPr marL="0" indent="0">
                  <a:buNone/>
                </a:pPr>
                <a:endParaRPr lang="en-GB" b="1" dirty="0"/>
              </a:p>
              <a:p>
                <a:endParaRPr lang="en-GB" dirty="0"/>
              </a:p>
              <a:p>
                <a:endParaRPr lang="en-GB" dirty="0"/>
              </a:p>
              <a:p>
                <a:endParaRPr lang="en-GB" dirty="0"/>
              </a:p>
              <a:p>
                <a:pPr marL="0" indent="0">
                  <a:buNone/>
                </a:pPr>
                <a:r>
                  <a:rPr lang="en-GB" dirty="0"/>
                  <a:t>The same can be done in Python, by creating a function.</a:t>
                </a:r>
              </a:p>
              <a:p>
                <a:pPr marL="0" indent="0">
                  <a:buNone/>
                </a:pPr>
                <a:endParaRPr lang="en-GB" b="1" dirty="0"/>
              </a:p>
            </p:txBody>
          </p:sp>
        </mc:Choice>
        <mc:Fallback>
          <p:sp>
            <p:nvSpPr>
              <p:cNvPr id="4" name="Content Placeholder 3">
                <a:extLst>
                  <a:ext uri="{FF2B5EF4-FFF2-40B4-BE49-F238E27FC236}">
                    <a16:creationId xmlns:a16="http://schemas.microsoft.com/office/drawing/2014/main" id="{E3CD2138-1DC9-4D9D-B4D7-E7F8F182B504}"/>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2"/>
                <a:stretch>
                  <a:fillRect l="-1217" t="-208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8AF126BB-8D48-4173-B548-DE9F6F933648}"/>
                  </a:ext>
                </a:extLst>
              </p:cNvPr>
              <p:cNvGraphicFramePr>
                <a:graphicFrameLocks noGrp="1"/>
              </p:cNvGraphicFramePr>
              <p:nvPr>
                <p:ph sz="half" idx="4294967295"/>
              </p:nvPr>
            </p:nvGraphicFramePr>
            <p:xfrm>
              <a:off x="1367692" y="3031999"/>
              <a:ext cx="9206523" cy="181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6" name="Content Placeholder 5">
                <a:extLst>
                  <a:ext uri="{FF2B5EF4-FFF2-40B4-BE49-F238E27FC236}">
                    <a16:creationId xmlns:a16="http://schemas.microsoft.com/office/drawing/2014/main" id="{8AF126BB-8D48-4173-B548-DE9F6F933648}"/>
                  </a:ext>
                </a:extLst>
              </p:cNvPr>
              <p:cNvGraphicFramePr>
                <a:graphicFrameLocks noGrp="1"/>
              </p:cNvGraphicFramePr>
              <p:nvPr>
                <p:ph sz="half" idx="4294967295"/>
                <p:extLst>
                  <p:ext uri="{D42A27DB-BD31-4B8C-83A1-F6EECF244321}">
                    <p14:modId xmlns:p14="http://schemas.microsoft.com/office/powerpoint/2010/main" val="2185491383"/>
                  </p:ext>
                </p:extLst>
              </p:nvPr>
            </p:nvGraphicFramePr>
            <p:xfrm>
              <a:off x="1367692" y="3031999"/>
              <a:ext cx="9206523" cy="181329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Tree>
    <p:extLst>
      <p:ext uri="{BB962C8B-B14F-4D97-AF65-F5344CB8AC3E}">
        <p14:creationId xmlns:p14="http://schemas.microsoft.com/office/powerpoint/2010/main" val="2791299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78A8F-F585-8043-95C6-304F2BCA8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19C3D8-0E8C-F6B9-4153-C66E90E367A2}"/>
              </a:ext>
            </a:extLst>
          </p:cNvPr>
          <p:cNvSpPr>
            <a:spLocks noGrp="1"/>
          </p:cNvSpPr>
          <p:nvPr>
            <p:ph type="title"/>
          </p:nvPr>
        </p:nvSpPr>
        <p:spPr/>
        <p:txBody>
          <a:bodyPr/>
          <a:lstStyle/>
          <a:p>
            <a:r>
              <a:rPr lang="en-US" dirty="0"/>
              <a:t>Function objects</a:t>
            </a:r>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73961AC2-6132-EFE6-F386-2756A4FD97B1}"/>
                  </a:ext>
                </a:extLst>
              </p:cNvPr>
              <p:cNvSpPr>
                <a:spLocks noGrp="1"/>
              </p:cNvSpPr>
              <p:nvPr>
                <p:ph idx="1"/>
              </p:nvPr>
            </p:nvSpPr>
            <p:spPr>
              <a:xfrm>
                <a:off x="838200" y="1825624"/>
                <a:ext cx="10515600" cy="5032375"/>
              </a:xfrm>
            </p:spPr>
            <p:txBody>
              <a:bodyPr/>
              <a:lstStyle/>
              <a:p>
                <a:pPr marL="0" indent="0">
                  <a:buNone/>
                </a:pPr>
                <a:r>
                  <a:rPr lang="en-US" dirty="0"/>
                  <a:t>In mathematics, we often like to define </a:t>
                </a:r>
                <a:r>
                  <a:rPr lang="en-US" b="1" dirty="0"/>
                  <a:t>functions</a:t>
                </a:r>
                <a:r>
                  <a:rPr lang="en-US" dirty="0"/>
                  <a:t>, for instance:</a:t>
                </a:r>
              </a:p>
              <a:p>
                <a:pPr marL="0" indent="0">
                  <a:buNone/>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 </m:t>
                      </m:r>
                      <m:r>
                        <a:rPr lang="en-US" i="1" dirty="0" smtClean="0">
                          <a:latin typeface="Cambria Math" panose="02040503050406030204" pitchFamily="18" charset="0"/>
                        </a:rPr>
                        <m:t>𝑓</m:t>
                      </m:r>
                      <m:d>
                        <m:dPr>
                          <m:ctrlPr>
                            <a:rPr lang="en-US" i="1" dirty="0" smtClean="0">
                              <a:latin typeface="Cambria Math" panose="02040503050406030204" pitchFamily="18" charset="0"/>
                            </a:rPr>
                          </m:ctrlPr>
                        </m:dPr>
                        <m:e>
                          <m:r>
                            <a:rPr lang="en-US" i="1" dirty="0" smtClean="0">
                              <a:latin typeface="Cambria Math" panose="02040503050406030204" pitchFamily="18" charset="0"/>
                            </a:rPr>
                            <m:t>𝑥</m:t>
                          </m:r>
                        </m:e>
                      </m:d>
                      <m:r>
                        <a:rPr lang="en-US" b="0" i="1" dirty="0" smtClean="0">
                          <a:latin typeface="Cambria Math" panose="02040503050406030204" pitchFamily="18" charset="0"/>
                        </a:rPr>
                        <m:t>=2</m:t>
                      </m:r>
                      <m:r>
                        <a:rPr lang="en-US" b="0" i="1" dirty="0" smtClean="0">
                          <a:latin typeface="Cambria Math" panose="02040503050406030204" pitchFamily="18" charset="0"/>
                        </a:rPr>
                        <m:t>𝑥</m:t>
                      </m:r>
                    </m:oMath>
                  </m:oMathPara>
                </a14:m>
                <a:endParaRPr lang="en-GB" b="1" dirty="0"/>
              </a:p>
              <a:p>
                <a:pPr marL="0" indent="0">
                  <a:buNone/>
                </a:pPr>
                <a:endParaRPr lang="en-GB" b="1" dirty="0"/>
              </a:p>
              <a:p>
                <a:pPr marL="0" indent="0">
                  <a:buNone/>
                </a:pPr>
                <a:endParaRPr lang="en-GB" b="1" dirty="0"/>
              </a:p>
              <a:p>
                <a:endParaRPr lang="en-GB" dirty="0"/>
              </a:p>
              <a:p>
                <a:endParaRPr lang="en-GB" dirty="0"/>
              </a:p>
              <a:p>
                <a:endParaRPr lang="en-GB" dirty="0"/>
              </a:p>
              <a:p>
                <a:pPr marL="0" indent="0">
                  <a:buNone/>
                </a:pPr>
                <a:r>
                  <a:rPr lang="en-GB" b="1" dirty="0"/>
                  <a:t>For instance: </a:t>
                </a:r>
                <a:r>
                  <a:rPr lang="en-GB" dirty="0"/>
                  <a:t>Let us say we want to write a function to calculate the price of  a bag of apples (2$ per apple in the bag).</a:t>
                </a:r>
              </a:p>
              <a:p>
                <a:pPr marL="0" indent="0">
                  <a:buNone/>
                </a:pPr>
                <a:r>
                  <a:rPr lang="en-GB" b="1" dirty="0"/>
                  <a:t>Note: </a:t>
                </a:r>
                <a:r>
                  <a:rPr lang="en-GB" dirty="0"/>
                  <a:t>Most concepts in real life can be described as functions.</a:t>
                </a:r>
              </a:p>
              <a:p>
                <a:pPr marL="0" indent="0">
                  <a:buNone/>
                </a:pPr>
                <a:endParaRPr lang="en-GB" b="1" dirty="0"/>
              </a:p>
            </p:txBody>
          </p:sp>
        </mc:Choice>
        <mc:Fallback>
          <p:sp>
            <p:nvSpPr>
              <p:cNvPr id="4" name="Content Placeholder 3">
                <a:extLst>
                  <a:ext uri="{FF2B5EF4-FFF2-40B4-BE49-F238E27FC236}">
                    <a16:creationId xmlns:a16="http://schemas.microsoft.com/office/drawing/2014/main" id="{73961AC2-6132-EFE6-F386-2756A4FD97B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graphicFrame>
            <p:nvGraphicFramePr>
              <p:cNvPr id="6" name="Content Placeholder 5">
                <a:extLst>
                  <a:ext uri="{FF2B5EF4-FFF2-40B4-BE49-F238E27FC236}">
                    <a16:creationId xmlns:a16="http://schemas.microsoft.com/office/drawing/2014/main" id="{464875AD-39E6-5394-A0FA-753C07DA1007}"/>
                  </a:ext>
                </a:extLst>
              </p:cNvPr>
              <p:cNvGraphicFramePr>
                <a:graphicFrameLocks noGrp="1"/>
              </p:cNvGraphicFramePr>
              <p:nvPr>
                <p:ph sz="half" idx="4294967295"/>
                <p:extLst>
                  <p:ext uri="{D42A27DB-BD31-4B8C-83A1-F6EECF244321}">
                    <p14:modId xmlns:p14="http://schemas.microsoft.com/office/powerpoint/2010/main" val="138487786"/>
                  </p:ext>
                </p:extLst>
              </p:nvPr>
            </p:nvGraphicFramePr>
            <p:xfrm>
              <a:off x="1367692" y="3031999"/>
              <a:ext cx="9206523" cy="18132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p:graphicFrame>
            <p:nvGraphicFramePr>
              <p:cNvPr id="6" name="Content Placeholder 5">
                <a:extLst>
                  <a:ext uri="{FF2B5EF4-FFF2-40B4-BE49-F238E27FC236}">
                    <a16:creationId xmlns:a16="http://schemas.microsoft.com/office/drawing/2014/main" id="{464875AD-39E6-5394-A0FA-753C07DA1007}"/>
                  </a:ext>
                </a:extLst>
              </p:cNvPr>
              <p:cNvGraphicFramePr>
                <a:graphicFrameLocks noGrp="1"/>
              </p:cNvGraphicFramePr>
              <p:nvPr>
                <p:ph sz="half" idx="4294967295"/>
                <p:extLst>
                  <p:ext uri="{D42A27DB-BD31-4B8C-83A1-F6EECF244321}">
                    <p14:modId xmlns:p14="http://schemas.microsoft.com/office/powerpoint/2010/main" val="138487786"/>
                  </p:ext>
                </p:extLst>
              </p:nvPr>
            </p:nvGraphicFramePr>
            <p:xfrm>
              <a:off x="1367692" y="3031999"/>
              <a:ext cx="9206523" cy="1813290"/>
            </p:xfrm>
            <a:graphic>
              <a:graphicData uri="http://schemas.openxmlformats.org/drawingml/2006/diagram">
                <dgm:relIds xmlns:dgm="http://schemas.openxmlformats.org/drawingml/2006/diagram" xmlns:r="http://schemas.openxmlformats.org/officeDocument/2006/relationships" r:dm="rId8" r:lo="rId4" r:qs="rId5" r:cs="rId6"/>
              </a:graphicData>
            </a:graphic>
          </p:graphicFrame>
        </mc:Fallback>
      </mc:AlternateContent>
    </p:spTree>
    <p:extLst>
      <p:ext uri="{BB962C8B-B14F-4D97-AF65-F5344CB8AC3E}">
        <p14:creationId xmlns:p14="http://schemas.microsoft.com/office/powerpoint/2010/main" val="1344158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Function formatting in Python</a:t>
            </a:r>
          </a:p>
        </p:txBody>
      </p:sp>
      <p:sp>
        <p:nvSpPr>
          <p:cNvPr id="4" name="Content Placeholder 3">
            <a:extLst>
              <a:ext uri="{FF2B5EF4-FFF2-40B4-BE49-F238E27FC236}">
                <a16:creationId xmlns:a16="http://schemas.microsoft.com/office/drawing/2014/main" id="{B07189B4-134E-4512-84CD-288683A40E6A}"/>
              </a:ext>
            </a:extLst>
          </p:cNvPr>
          <p:cNvSpPr>
            <a:spLocks noGrp="1"/>
          </p:cNvSpPr>
          <p:nvPr>
            <p:ph sz="half" idx="1"/>
          </p:nvPr>
        </p:nvSpPr>
        <p:spPr>
          <a:xfrm>
            <a:off x="838200" y="1825624"/>
            <a:ext cx="5181600" cy="4883085"/>
          </a:xfrm>
        </p:spPr>
        <p:txBody>
          <a:bodyPr>
            <a:normAutofit/>
          </a:bodyPr>
          <a:lstStyle/>
          <a:p>
            <a:pPr marL="0" indent="0">
              <a:buNone/>
            </a:pPr>
            <a:r>
              <a:rPr lang="en-US" b="1" dirty="0"/>
              <a:t>Definition (Python </a:t>
            </a:r>
            <a:r>
              <a:rPr lang="en-US" b="1" dirty="0">
                <a:solidFill>
                  <a:srgbClr val="00B050"/>
                </a:solidFill>
              </a:rPr>
              <a:t>functions</a:t>
            </a:r>
            <a:r>
              <a:rPr lang="en-US" b="1" dirty="0"/>
              <a:t>):</a:t>
            </a:r>
          </a:p>
          <a:p>
            <a:pPr marL="0" indent="0">
              <a:buNone/>
            </a:pPr>
            <a:r>
              <a:rPr lang="en-US" dirty="0"/>
              <a:t>A Python </a:t>
            </a:r>
            <a:r>
              <a:rPr lang="en-US" b="1" dirty="0">
                <a:solidFill>
                  <a:srgbClr val="00B050"/>
                </a:solidFill>
              </a:rPr>
              <a:t>function</a:t>
            </a:r>
            <a:r>
              <a:rPr lang="en-US" dirty="0"/>
              <a:t> is a block of reusable code which only runs when it is </a:t>
            </a:r>
            <a:r>
              <a:rPr lang="en-US" b="1" dirty="0"/>
              <a:t>called</a:t>
            </a:r>
            <a:r>
              <a:rPr lang="en-US" dirty="0"/>
              <a:t>.</a:t>
            </a:r>
          </a:p>
          <a:p>
            <a:pPr marL="0" indent="0">
              <a:buNone/>
            </a:pPr>
            <a:r>
              <a:rPr lang="en-US" dirty="0"/>
              <a:t>You can </a:t>
            </a:r>
            <a:r>
              <a:rPr lang="en-US" b="1" dirty="0"/>
              <a:t>pass</a:t>
            </a:r>
            <a:r>
              <a:rPr lang="en-US" dirty="0"/>
              <a:t> </a:t>
            </a:r>
            <a:r>
              <a:rPr lang="en-US" b="1" dirty="0"/>
              <a:t>data</a:t>
            </a:r>
            <a:r>
              <a:rPr lang="en-US" dirty="0"/>
              <a:t>, known as </a:t>
            </a:r>
            <a:r>
              <a:rPr lang="en-US" b="1" dirty="0"/>
              <a:t>parameters, arguments </a:t>
            </a:r>
            <a:r>
              <a:rPr lang="en-US" dirty="0"/>
              <a:t>or</a:t>
            </a:r>
            <a:r>
              <a:rPr lang="en-US" b="1" dirty="0"/>
              <a:t> input values</a:t>
            </a:r>
            <a:r>
              <a:rPr lang="en-US" dirty="0"/>
              <a:t>, into a function (e.g., the value </a:t>
            </a:r>
            <a:r>
              <a:rPr lang="en-US" i="1" dirty="0" err="1"/>
              <a:t>number_apples</a:t>
            </a:r>
            <a:r>
              <a:rPr lang="en-US" i="1" dirty="0"/>
              <a:t> </a:t>
            </a:r>
            <a:r>
              <a:rPr lang="en-US" dirty="0"/>
              <a:t>here).</a:t>
            </a:r>
          </a:p>
          <a:p>
            <a:pPr marL="0" indent="0">
              <a:buNone/>
            </a:pPr>
            <a:r>
              <a:rPr lang="en-US" dirty="0"/>
              <a:t>A function can </a:t>
            </a:r>
            <a:r>
              <a:rPr lang="en-US" b="1" dirty="0"/>
              <a:t>return</a:t>
            </a:r>
            <a:r>
              <a:rPr lang="en-US" dirty="0"/>
              <a:t> </a:t>
            </a:r>
            <a:r>
              <a:rPr lang="en-US" b="1" dirty="0"/>
              <a:t>data</a:t>
            </a:r>
            <a:r>
              <a:rPr lang="en-US" dirty="0"/>
              <a:t>,</a:t>
            </a:r>
            <a:r>
              <a:rPr lang="en-US" b="1" dirty="0"/>
              <a:t> </a:t>
            </a:r>
            <a:r>
              <a:rPr lang="en-US" dirty="0"/>
              <a:t>as a </a:t>
            </a:r>
            <a:r>
              <a:rPr lang="en-US" b="1" dirty="0"/>
              <a:t>result </a:t>
            </a:r>
            <a:r>
              <a:rPr lang="en-US" dirty="0"/>
              <a:t>or</a:t>
            </a:r>
            <a:r>
              <a:rPr lang="en-US" b="1" dirty="0"/>
              <a:t> output value </a:t>
            </a:r>
            <a:r>
              <a:rPr lang="en-US" dirty="0"/>
              <a:t>(e.g., the value </a:t>
            </a:r>
            <a:r>
              <a:rPr lang="en-US" i="1" dirty="0"/>
              <a:t>price</a:t>
            </a:r>
            <a:r>
              <a:rPr lang="en-US" dirty="0"/>
              <a:t> here).</a:t>
            </a:r>
          </a:p>
          <a:p>
            <a:endParaRPr lang="en-GB" b="1" dirty="0"/>
          </a:p>
        </p:txBody>
      </p:sp>
      <p:pic>
        <p:nvPicPr>
          <p:cNvPr id="5" name="Picture 4">
            <a:extLst>
              <a:ext uri="{FF2B5EF4-FFF2-40B4-BE49-F238E27FC236}">
                <a16:creationId xmlns:a16="http://schemas.microsoft.com/office/drawing/2014/main" id="{16D45472-CF74-62C9-84AA-74BC46544ACD}"/>
              </a:ext>
            </a:extLst>
          </p:cNvPr>
          <p:cNvPicPr>
            <a:picLocks noChangeAspect="1"/>
          </p:cNvPicPr>
          <p:nvPr/>
        </p:nvPicPr>
        <p:blipFill>
          <a:blip r:embed="rId2"/>
          <a:stretch>
            <a:fillRect/>
          </a:stretch>
        </p:blipFill>
        <p:spPr>
          <a:xfrm>
            <a:off x="6019800" y="1908930"/>
            <a:ext cx="5959062" cy="2875687"/>
          </a:xfrm>
          <a:prstGeom prst="rect">
            <a:avLst/>
          </a:prstGeom>
        </p:spPr>
      </p:pic>
    </p:spTree>
    <p:extLst>
      <p:ext uri="{BB962C8B-B14F-4D97-AF65-F5344CB8AC3E}">
        <p14:creationId xmlns:p14="http://schemas.microsoft.com/office/powerpoint/2010/main" val="572907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9691-72B9-4283-B673-78B1F1D2E5A2}"/>
              </a:ext>
            </a:extLst>
          </p:cNvPr>
          <p:cNvSpPr>
            <a:spLocks noGrp="1"/>
          </p:cNvSpPr>
          <p:nvPr>
            <p:ph type="title"/>
          </p:nvPr>
        </p:nvSpPr>
        <p:spPr/>
        <p:txBody>
          <a:bodyPr/>
          <a:lstStyle/>
          <a:p>
            <a:r>
              <a:rPr lang="en-US" dirty="0"/>
              <a:t>The pass keyword</a:t>
            </a:r>
          </a:p>
        </p:txBody>
      </p:sp>
      <p:sp>
        <p:nvSpPr>
          <p:cNvPr id="4" name="Content Placeholder 3">
            <a:extLst>
              <a:ext uri="{FF2B5EF4-FFF2-40B4-BE49-F238E27FC236}">
                <a16:creationId xmlns:a16="http://schemas.microsoft.com/office/drawing/2014/main" id="{BC5F58F1-D71B-40F1-82E1-DA7624F8C39A}"/>
              </a:ext>
            </a:extLst>
          </p:cNvPr>
          <p:cNvSpPr>
            <a:spLocks noGrp="1"/>
          </p:cNvSpPr>
          <p:nvPr>
            <p:ph sz="half" idx="1"/>
          </p:nvPr>
        </p:nvSpPr>
        <p:spPr>
          <a:xfrm>
            <a:off x="838199" y="1825624"/>
            <a:ext cx="5365955" cy="4950313"/>
          </a:xfrm>
        </p:spPr>
        <p:txBody>
          <a:bodyPr>
            <a:normAutofit/>
          </a:bodyPr>
          <a:lstStyle/>
          <a:p>
            <a:pPr marL="0" indent="0">
              <a:buNone/>
            </a:pPr>
            <a:r>
              <a:rPr lang="en-US" b="1" dirty="0"/>
              <a:t>Definition (the </a:t>
            </a:r>
            <a:r>
              <a:rPr lang="en-US" b="1" dirty="0">
                <a:solidFill>
                  <a:srgbClr val="00B050"/>
                </a:solidFill>
              </a:rPr>
              <a:t>pass</a:t>
            </a:r>
            <a:r>
              <a:rPr lang="en-US" b="1" dirty="0"/>
              <a:t> keyword):</a:t>
            </a:r>
            <a:br>
              <a:rPr lang="en-US" b="1" dirty="0"/>
            </a:br>
            <a:r>
              <a:rPr lang="en-US" dirty="0"/>
              <a:t>Similarly, you can use the </a:t>
            </a:r>
            <a:r>
              <a:rPr lang="en-US" b="1" dirty="0">
                <a:solidFill>
                  <a:srgbClr val="00B050"/>
                </a:solidFill>
              </a:rPr>
              <a:t>pass</a:t>
            </a:r>
            <a:r>
              <a:rPr lang="en-US" dirty="0"/>
              <a:t> keyword, which is equivalent to “doing nothing”. It simply has no effect on the code.</a:t>
            </a:r>
          </a:p>
          <a:p>
            <a:pPr marL="0" indent="0">
              <a:buNone/>
            </a:pPr>
            <a:r>
              <a:rPr lang="en-US" dirty="0"/>
              <a:t>Used in some activities to “hint” on some variables, functions or structures you should be using but should probably be replaced with something else!</a:t>
            </a:r>
            <a:endParaRPr lang="en-GB" dirty="0"/>
          </a:p>
        </p:txBody>
      </p:sp>
      <p:pic>
        <p:nvPicPr>
          <p:cNvPr id="5" name="Picture 4">
            <a:extLst>
              <a:ext uri="{FF2B5EF4-FFF2-40B4-BE49-F238E27FC236}">
                <a16:creationId xmlns:a16="http://schemas.microsoft.com/office/drawing/2014/main" id="{CCD6AB0B-79BA-0E0F-3E7B-EB8E24EB9BBC}"/>
              </a:ext>
            </a:extLst>
          </p:cNvPr>
          <p:cNvPicPr>
            <a:picLocks noChangeAspect="1"/>
          </p:cNvPicPr>
          <p:nvPr/>
        </p:nvPicPr>
        <p:blipFill>
          <a:blip r:embed="rId3"/>
          <a:stretch>
            <a:fillRect/>
          </a:stretch>
        </p:blipFill>
        <p:spPr>
          <a:xfrm>
            <a:off x="7101943" y="1262344"/>
            <a:ext cx="4251857" cy="4333311"/>
          </a:xfrm>
          <a:prstGeom prst="rect">
            <a:avLst/>
          </a:prstGeom>
        </p:spPr>
      </p:pic>
    </p:spTree>
    <p:extLst>
      <p:ext uri="{BB962C8B-B14F-4D97-AF65-F5344CB8AC3E}">
        <p14:creationId xmlns:p14="http://schemas.microsoft.com/office/powerpoint/2010/main" val="30274026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Function formatting in Python</a:t>
            </a:r>
          </a:p>
        </p:txBody>
      </p:sp>
      <p:sp>
        <p:nvSpPr>
          <p:cNvPr id="4" name="Content Placeholder 3">
            <a:extLst>
              <a:ext uri="{FF2B5EF4-FFF2-40B4-BE49-F238E27FC236}">
                <a16:creationId xmlns:a16="http://schemas.microsoft.com/office/drawing/2014/main" id="{B07189B4-134E-4512-84CD-288683A40E6A}"/>
              </a:ext>
            </a:extLst>
          </p:cNvPr>
          <p:cNvSpPr>
            <a:spLocks noGrp="1"/>
          </p:cNvSpPr>
          <p:nvPr>
            <p:ph sz="half" idx="1"/>
          </p:nvPr>
        </p:nvSpPr>
        <p:spPr>
          <a:xfrm>
            <a:off x="838200" y="1825624"/>
            <a:ext cx="5181600" cy="4052662"/>
          </a:xfrm>
        </p:spPr>
        <p:txBody>
          <a:bodyPr>
            <a:normAutofit/>
          </a:bodyPr>
          <a:lstStyle/>
          <a:p>
            <a:pPr marL="0" indent="0">
              <a:buNone/>
            </a:pPr>
            <a:r>
              <a:rPr lang="en-US" b="1" dirty="0"/>
              <a:t>Writing a function 101:</a:t>
            </a:r>
          </a:p>
          <a:p>
            <a:r>
              <a:rPr lang="en-US" dirty="0"/>
              <a:t>You can define a function, with a </a:t>
            </a:r>
            <a:r>
              <a:rPr lang="en-US" b="1" dirty="0">
                <a:solidFill>
                  <a:srgbClr val="00B050"/>
                </a:solidFill>
              </a:rPr>
              <a:t>def</a:t>
            </a:r>
            <a:r>
              <a:rPr lang="en-US" dirty="0"/>
              <a:t> statement.</a:t>
            </a:r>
          </a:p>
          <a:p>
            <a:r>
              <a:rPr lang="en-US" dirty="0"/>
              <a:t>After </a:t>
            </a:r>
            <a:r>
              <a:rPr lang="en-US" b="1" dirty="0">
                <a:solidFill>
                  <a:srgbClr val="00B050"/>
                </a:solidFill>
              </a:rPr>
              <a:t>def</a:t>
            </a:r>
            <a:r>
              <a:rPr lang="en-US" dirty="0"/>
              <a:t>, type the </a:t>
            </a:r>
            <a:r>
              <a:rPr lang="en-US" b="1" dirty="0"/>
              <a:t>function’s</a:t>
            </a:r>
            <a:r>
              <a:rPr lang="en-US" dirty="0"/>
              <a:t> </a:t>
            </a:r>
            <a:r>
              <a:rPr lang="en-US" b="1" dirty="0"/>
              <a:t>name </a:t>
            </a:r>
            <a:r>
              <a:rPr lang="en-US" dirty="0"/>
              <a:t>(appears in blue).</a:t>
            </a:r>
          </a:p>
          <a:p>
            <a:r>
              <a:rPr lang="en-US" b="1" dirty="0"/>
              <a:t>Between</a:t>
            </a:r>
            <a:r>
              <a:rPr lang="en-US" dirty="0"/>
              <a:t> </a:t>
            </a:r>
            <a:r>
              <a:rPr lang="en-US" b="1" dirty="0"/>
              <a:t>parentheses</a:t>
            </a:r>
            <a:r>
              <a:rPr lang="en-US" dirty="0"/>
              <a:t>, after the function’s name, type </a:t>
            </a:r>
            <a:r>
              <a:rPr lang="en-US" b="1" dirty="0"/>
              <a:t>arguments/parameters</a:t>
            </a:r>
            <a:r>
              <a:rPr lang="en-US" dirty="0"/>
              <a:t>.</a:t>
            </a:r>
            <a:br>
              <a:rPr lang="en-US" dirty="0"/>
            </a:br>
            <a:endParaRPr lang="en-US" dirty="0"/>
          </a:p>
        </p:txBody>
      </p:sp>
      <p:pic>
        <p:nvPicPr>
          <p:cNvPr id="3" name="Picture 2">
            <a:extLst>
              <a:ext uri="{FF2B5EF4-FFF2-40B4-BE49-F238E27FC236}">
                <a16:creationId xmlns:a16="http://schemas.microsoft.com/office/drawing/2014/main" id="{E067D2D8-FBF0-ABD1-1EFF-314F8E4C4A5F}"/>
              </a:ext>
            </a:extLst>
          </p:cNvPr>
          <p:cNvPicPr>
            <a:picLocks noChangeAspect="1"/>
          </p:cNvPicPr>
          <p:nvPr/>
        </p:nvPicPr>
        <p:blipFill>
          <a:blip r:embed="rId2"/>
          <a:stretch>
            <a:fillRect/>
          </a:stretch>
        </p:blipFill>
        <p:spPr>
          <a:xfrm>
            <a:off x="6019800" y="1908930"/>
            <a:ext cx="5959062" cy="2875687"/>
          </a:xfrm>
          <a:prstGeom prst="rect">
            <a:avLst/>
          </a:prstGeom>
        </p:spPr>
      </p:pic>
      <p:sp>
        <p:nvSpPr>
          <p:cNvPr id="5" name="TextBox 4">
            <a:extLst>
              <a:ext uri="{FF2B5EF4-FFF2-40B4-BE49-F238E27FC236}">
                <a16:creationId xmlns:a16="http://schemas.microsoft.com/office/drawing/2014/main" id="{3A92A5FE-C4C0-4F99-4BA2-1C33E7850355}"/>
              </a:ext>
            </a:extLst>
          </p:cNvPr>
          <p:cNvSpPr txBox="1"/>
          <p:nvPr/>
        </p:nvSpPr>
        <p:spPr>
          <a:xfrm>
            <a:off x="500743" y="5473005"/>
            <a:ext cx="11244943" cy="1384995"/>
          </a:xfrm>
          <a:prstGeom prst="rect">
            <a:avLst/>
          </a:prstGeom>
          <a:noFill/>
        </p:spPr>
        <p:txBody>
          <a:bodyPr wrap="square" rtlCol="0">
            <a:spAutoFit/>
          </a:bodyPr>
          <a:lstStyle/>
          <a:p>
            <a:r>
              <a:rPr lang="en-GB" sz="2800" b="1" dirty="0"/>
              <a:t>Note: </a:t>
            </a:r>
            <a:r>
              <a:rPr lang="en-US" sz="2800" dirty="0"/>
              <a:t>Arguments/parameters would be values that the function needs to operate. In our example, it is not possible to compute the price for a bag of apples without knowing the number of apples in the bag. </a:t>
            </a:r>
            <a:endParaRPr lang="en-GB" sz="2800" dirty="0"/>
          </a:p>
        </p:txBody>
      </p:sp>
    </p:spTree>
    <p:extLst>
      <p:ext uri="{BB962C8B-B14F-4D97-AF65-F5344CB8AC3E}">
        <p14:creationId xmlns:p14="http://schemas.microsoft.com/office/powerpoint/2010/main" val="3359801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Function formatting in Python</a:t>
            </a:r>
          </a:p>
        </p:txBody>
      </p:sp>
      <p:sp>
        <p:nvSpPr>
          <p:cNvPr id="4" name="Content Placeholder 3">
            <a:extLst>
              <a:ext uri="{FF2B5EF4-FFF2-40B4-BE49-F238E27FC236}">
                <a16:creationId xmlns:a16="http://schemas.microsoft.com/office/drawing/2014/main" id="{B07189B4-134E-4512-84CD-288683A40E6A}"/>
              </a:ext>
            </a:extLst>
          </p:cNvPr>
          <p:cNvSpPr>
            <a:spLocks noGrp="1"/>
          </p:cNvSpPr>
          <p:nvPr>
            <p:ph sz="half" idx="1"/>
          </p:nvPr>
        </p:nvSpPr>
        <p:spPr>
          <a:xfrm>
            <a:off x="838200" y="1825624"/>
            <a:ext cx="5181600" cy="4883085"/>
          </a:xfrm>
        </p:spPr>
        <p:txBody>
          <a:bodyPr>
            <a:normAutofit/>
          </a:bodyPr>
          <a:lstStyle/>
          <a:p>
            <a:pPr marL="0" indent="0">
              <a:buNone/>
            </a:pPr>
            <a:r>
              <a:rPr lang="en-US" b="1" dirty="0"/>
              <a:t>Writing a function 101:</a:t>
            </a:r>
          </a:p>
          <a:p>
            <a:r>
              <a:rPr lang="en-US" b="1" dirty="0"/>
              <a:t>Using the </a:t>
            </a:r>
            <a:r>
              <a:rPr lang="en-US" b="1" dirty="0">
                <a:solidFill>
                  <a:srgbClr val="00B050"/>
                </a:solidFill>
              </a:rPr>
              <a:t>return</a:t>
            </a:r>
            <a:r>
              <a:rPr lang="en-US" b="1" dirty="0"/>
              <a:t> keyword</a:t>
            </a:r>
            <a:r>
              <a:rPr lang="en-US" dirty="0"/>
              <a:t>, type </a:t>
            </a:r>
            <a:r>
              <a:rPr lang="en-US" b="1" dirty="0"/>
              <a:t>output</a:t>
            </a:r>
            <a:r>
              <a:rPr lang="en-US" dirty="0"/>
              <a:t> </a:t>
            </a:r>
            <a:r>
              <a:rPr lang="en-US" b="1" dirty="0"/>
              <a:t>values/results, </a:t>
            </a:r>
            <a:r>
              <a:rPr lang="en-US" dirty="0"/>
              <a:t>that your function should give, if any.</a:t>
            </a:r>
          </a:p>
          <a:p>
            <a:endParaRPr lang="en-US" dirty="0"/>
          </a:p>
        </p:txBody>
      </p:sp>
      <p:pic>
        <p:nvPicPr>
          <p:cNvPr id="3" name="Picture 2">
            <a:extLst>
              <a:ext uri="{FF2B5EF4-FFF2-40B4-BE49-F238E27FC236}">
                <a16:creationId xmlns:a16="http://schemas.microsoft.com/office/drawing/2014/main" id="{CE5392AC-6E80-EAEE-D71E-86BFD3507520}"/>
              </a:ext>
            </a:extLst>
          </p:cNvPr>
          <p:cNvPicPr>
            <a:picLocks noChangeAspect="1"/>
          </p:cNvPicPr>
          <p:nvPr/>
        </p:nvPicPr>
        <p:blipFill>
          <a:blip r:embed="rId2"/>
          <a:stretch>
            <a:fillRect/>
          </a:stretch>
        </p:blipFill>
        <p:spPr>
          <a:xfrm>
            <a:off x="6019800" y="1908930"/>
            <a:ext cx="5959062" cy="2875687"/>
          </a:xfrm>
          <a:prstGeom prst="rect">
            <a:avLst/>
          </a:prstGeom>
        </p:spPr>
      </p:pic>
      <p:sp>
        <p:nvSpPr>
          <p:cNvPr id="6" name="TextBox 5">
            <a:extLst>
              <a:ext uri="{FF2B5EF4-FFF2-40B4-BE49-F238E27FC236}">
                <a16:creationId xmlns:a16="http://schemas.microsoft.com/office/drawing/2014/main" id="{9B43446D-674F-6B62-9C5B-DCEF94739063}"/>
              </a:ext>
            </a:extLst>
          </p:cNvPr>
          <p:cNvSpPr txBox="1"/>
          <p:nvPr/>
        </p:nvSpPr>
        <p:spPr>
          <a:xfrm>
            <a:off x="289340" y="4892827"/>
            <a:ext cx="11765724" cy="1815882"/>
          </a:xfrm>
          <a:prstGeom prst="rect">
            <a:avLst/>
          </a:prstGeom>
          <a:noFill/>
        </p:spPr>
        <p:txBody>
          <a:bodyPr wrap="square" rtlCol="0">
            <a:spAutoFit/>
          </a:bodyPr>
          <a:lstStyle/>
          <a:p>
            <a:r>
              <a:rPr lang="en-GB" sz="2800" b="1" dirty="0"/>
              <a:t>Note: </a:t>
            </a:r>
            <a:r>
              <a:rPr lang="en-US" sz="2800" dirty="0"/>
              <a:t>In general, the returned values are values of interest that we are aiming to compute with the given function. They are also values that could later be reused by some other functions. For instance, we could have a second function for printing a receipt, and it would need to know the price we just calculated.</a:t>
            </a:r>
            <a:endParaRPr lang="en-GB" sz="2800" dirty="0"/>
          </a:p>
        </p:txBody>
      </p:sp>
    </p:spTree>
    <p:extLst>
      <p:ext uri="{BB962C8B-B14F-4D97-AF65-F5344CB8AC3E}">
        <p14:creationId xmlns:p14="http://schemas.microsoft.com/office/powerpoint/2010/main" val="33648449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EA477-DB61-5304-48EF-9ABB7ED31A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CBEF7-AFB9-ADB5-ABAC-04780103D035}"/>
              </a:ext>
            </a:extLst>
          </p:cNvPr>
          <p:cNvSpPr>
            <a:spLocks noGrp="1"/>
          </p:cNvSpPr>
          <p:nvPr>
            <p:ph type="title"/>
          </p:nvPr>
        </p:nvSpPr>
        <p:spPr/>
        <p:txBody>
          <a:bodyPr/>
          <a:lstStyle/>
          <a:p>
            <a:r>
              <a:rPr lang="en-US" dirty="0"/>
              <a:t>Function formatting in Python</a:t>
            </a:r>
          </a:p>
        </p:txBody>
      </p:sp>
      <p:sp>
        <p:nvSpPr>
          <p:cNvPr id="4" name="Content Placeholder 3">
            <a:extLst>
              <a:ext uri="{FF2B5EF4-FFF2-40B4-BE49-F238E27FC236}">
                <a16:creationId xmlns:a16="http://schemas.microsoft.com/office/drawing/2014/main" id="{4DF16891-AD0F-B9B4-1066-6CED1072250A}"/>
              </a:ext>
            </a:extLst>
          </p:cNvPr>
          <p:cNvSpPr>
            <a:spLocks noGrp="1"/>
          </p:cNvSpPr>
          <p:nvPr>
            <p:ph sz="half" idx="1"/>
          </p:nvPr>
        </p:nvSpPr>
        <p:spPr>
          <a:xfrm>
            <a:off x="838200" y="1825624"/>
            <a:ext cx="6085114" cy="4883085"/>
          </a:xfrm>
        </p:spPr>
        <p:txBody>
          <a:bodyPr>
            <a:normAutofit/>
          </a:bodyPr>
          <a:lstStyle/>
          <a:p>
            <a:pPr marL="0" indent="0">
              <a:buNone/>
            </a:pPr>
            <a:r>
              <a:rPr lang="en-US" b="1" dirty="0"/>
              <a:t>Note 1: </a:t>
            </a:r>
            <a:r>
              <a:rPr lang="en-US" dirty="0"/>
              <a:t>Your functions may have multiple inputs, as well as outputs, separated with commas.</a:t>
            </a:r>
          </a:p>
          <a:p>
            <a:pPr marL="0" indent="0">
              <a:buNone/>
            </a:pPr>
            <a:endParaRPr lang="en-US" dirty="0"/>
          </a:p>
          <a:p>
            <a:pPr marL="0" indent="0">
              <a:buNone/>
            </a:pPr>
            <a:r>
              <a:rPr lang="en-GB" b="1" dirty="0"/>
              <a:t>Note 2: </a:t>
            </a:r>
            <a:r>
              <a:rPr lang="en-GB" dirty="0"/>
              <a:t>When calling a function, you can</a:t>
            </a:r>
          </a:p>
          <a:p>
            <a:r>
              <a:rPr lang="en-GB" dirty="0"/>
              <a:t>Explicitly assign parameter, e.g. f2(val1=x1, val2=x2), </a:t>
            </a:r>
          </a:p>
          <a:p>
            <a:r>
              <a:rPr lang="en-GB" dirty="0"/>
              <a:t>Rely on positional arguments, e.g. f2(x1, x2), where Python automatically assigns values in the order that they appear in the </a:t>
            </a:r>
            <a:r>
              <a:rPr lang="en-GB" b="1" dirty="0">
                <a:solidFill>
                  <a:srgbClr val="00B050"/>
                </a:solidFill>
              </a:rPr>
              <a:t>def</a:t>
            </a:r>
            <a:r>
              <a:rPr lang="en-GB" dirty="0"/>
              <a:t> statement.</a:t>
            </a:r>
            <a:endParaRPr lang="en-US" dirty="0"/>
          </a:p>
        </p:txBody>
      </p:sp>
      <p:pic>
        <p:nvPicPr>
          <p:cNvPr id="5" name="Picture 4">
            <a:extLst>
              <a:ext uri="{FF2B5EF4-FFF2-40B4-BE49-F238E27FC236}">
                <a16:creationId xmlns:a16="http://schemas.microsoft.com/office/drawing/2014/main" id="{E9D93705-40EA-38DB-6A75-571B4153BE0E}"/>
              </a:ext>
            </a:extLst>
          </p:cNvPr>
          <p:cNvPicPr>
            <a:picLocks noChangeAspect="1"/>
          </p:cNvPicPr>
          <p:nvPr/>
        </p:nvPicPr>
        <p:blipFill rotWithShape="1">
          <a:blip r:embed="rId2"/>
          <a:srcRect l="10255" t="39592" r="80332" b="21224"/>
          <a:stretch/>
        </p:blipFill>
        <p:spPr>
          <a:xfrm>
            <a:off x="7828384" y="1064305"/>
            <a:ext cx="4173209" cy="5428570"/>
          </a:xfrm>
          <a:prstGeom prst="rect">
            <a:avLst/>
          </a:prstGeom>
        </p:spPr>
      </p:pic>
    </p:spTree>
    <p:extLst>
      <p:ext uri="{BB962C8B-B14F-4D97-AF65-F5344CB8AC3E}">
        <p14:creationId xmlns:p14="http://schemas.microsoft.com/office/powerpoint/2010/main" val="25362981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Function formatting in Python</a:t>
            </a:r>
          </a:p>
        </p:txBody>
      </p:sp>
      <p:pic>
        <p:nvPicPr>
          <p:cNvPr id="6" name="Picture 5">
            <a:extLst>
              <a:ext uri="{FF2B5EF4-FFF2-40B4-BE49-F238E27FC236}">
                <a16:creationId xmlns:a16="http://schemas.microsoft.com/office/drawing/2014/main" id="{E5FBF5C6-8A7A-45E6-9EC4-0E69F04B0EAE}"/>
              </a:ext>
            </a:extLst>
          </p:cNvPr>
          <p:cNvPicPr>
            <a:picLocks noChangeAspect="1"/>
          </p:cNvPicPr>
          <p:nvPr/>
        </p:nvPicPr>
        <p:blipFill rotWithShape="1">
          <a:blip r:embed="rId2"/>
          <a:srcRect l="10192" t="37744" r="82821" b="29026"/>
          <a:stretch/>
        </p:blipFill>
        <p:spPr>
          <a:xfrm>
            <a:off x="8004474" y="491193"/>
            <a:ext cx="3953346" cy="5875613"/>
          </a:xfrm>
          <a:prstGeom prst="rect">
            <a:avLst/>
          </a:prstGeom>
        </p:spPr>
      </p:pic>
      <p:sp>
        <p:nvSpPr>
          <p:cNvPr id="7" name="Content Placeholder 3">
            <a:extLst>
              <a:ext uri="{FF2B5EF4-FFF2-40B4-BE49-F238E27FC236}">
                <a16:creationId xmlns:a16="http://schemas.microsoft.com/office/drawing/2014/main" id="{557A42BF-2516-7003-6E2A-453E8626B324}"/>
              </a:ext>
            </a:extLst>
          </p:cNvPr>
          <p:cNvSpPr>
            <a:spLocks noGrp="1"/>
          </p:cNvSpPr>
          <p:nvPr>
            <p:ph sz="half" idx="1"/>
          </p:nvPr>
        </p:nvSpPr>
        <p:spPr>
          <a:xfrm>
            <a:off x="838199" y="1825624"/>
            <a:ext cx="6162369" cy="4883085"/>
          </a:xfrm>
        </p:spPr>
        <p:txBody>
          <a:bodyPr>
            <a:normAutofit/>
          </a:bodyPr>
          <a:lstStyle/>
          <a:p>
            <a:pPr marL="0" indent="0">
              <a:buNone/>
            </a:pPr>
            <a:r>
              <a:rPr lang="en-US" b="1" dirty="0"/>
              <a:t>Note 3:</a:t>
            </a:r>
            <a:r>
              <a:rPr lang="en-US" dirty="0"/>
              <a:t> Your function may also not </a:t>
            </a:r>
            <a:r>
              <a:rPr lang="en-US" b="1" dirty="0">
                <a:solidFill>
                  <a:srgbClr val="00B050"/>
                </a:solidFill>
              </a:rPr>
              <a:t>return</a:t>
            </a:r>
            <a:r>
              <a:rPr lang="en-US" dirty="0"/>
              <a:t> anything (that is the case for the </a:t>
            </a:r>
            <a:r>
              <a:rPr lang="en-US" b="1" dirty="0">
                <a:solidFill>
                  <a:srgbClr val="00B050"/>
                </a:solidFill>
              </a:rPr>
              <a:t>print() </a:t>
            </a:r>
            <a:r>
              <a:rPr lang="en-US" dirty="0"/>
              <a:t>function!).</a:t>
            </a:r>
            <a:br>
              <a:rPr lang="en-US" dirty="0"/>
            </a:br>
            <a:r>
              <a:rPr lang="en-US" dirty="0"/>
              <a:t>It is equivalent to </a:t>
            </a:r>
            <a:r>
              <a:rPr lang="en-US" b="1" dirty="0">
                <a:solidFill>
                  <a:srgbClr val="00B050"/>
                </a:solidFill>
              </a:rPr>
              <a:t>return</a:t>
            </a:r>
            <a:r>
              <a:rPr lang="en-US" dirty="0">
                <a:solidFill>
                  <a:srgbClr val="00B050"/>
                </a:solidFill>
              </a:rPr>
              <a:t> </a:t>
            </a:r>
            <a:r>
              <a:rPr lang="en-US" b="1" dirty="0">
                <a:solidFill>
                  <a:srgbClr val="00B050"/>
                </a:solidFill>
              </a:rPr>
              <a:t>None</a:t>
            </a:r>
            <a:r>
              <a:rPr lang="en-US" dirty="0"/>
              <a:t>.</a:t>
            </a:r>
          </a:p>
          <a:p>
            <a:endParaRPr lang="en-US" dirty="0"/>
          </a:p>
        </p:txBody>
      </p:sp>
    </p:spTree>
    <p:extLst>
      <p:ext uri="{BB962C8B-B14F-4D97-AF65-F5344CB8AC3E}">
        <p14:creationId xmlns:p14="http://schemas.microsoft.com/office/powerpoint/2010/main" val="25613994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Function formatting in Python</a:t>
            </a:r>
          </a:p>
        </p:txBody>
      </p:sp>
      <p:sp>
        <p:nvSpPr>
          <p:cNvPr id="7" name="Content Placeholder 3">
            <a:extLst>
              <a:ext uri="{FF2B5EF4-FFF2-40B4-BE49-F238E27FC236}">
                <a16:creationId xmlns:a16="http://schemas.microsoft.com/office/drawing/2014/main" id="{3E64441E-54F1-21CD-C33D-6006CB4769F5}"/>
              </a:ext>
            </a:extLst>
          </p:cNvPr>
          <p:cNvSpPr>
            <a:spLocks noGrp="1"/>
          </p:cNvSpPr>
          <p:nvPr>
            <p:ph sz="half" idx="1"/>
          </p:nvPr>
        </p:nvSpPr>
        <p:spPr>
          <a:xfrm>
            <a:off x="838199" y="1825624"/>
            <a:ext cx="6162369" cy="4883085"/>
          </a:xfrm>
        </p:spPr>
        <p:txBody>
          <a:bodyPr>
            <a:normAutofit/>
          </a:bodyPr>
          <a:lstStyle/>
          <a:p>
            <a:pPr marL="0" indent="0">
              <a:buNone/>
            </a:pPr>
            <a:r>
              <a:rPr lang="en-US" b="1" dirty="0"/>
              <a:t>Note 3:</a:t>
            </a:r>
            <a:r>
              <a:rPr lang="en-US" dirty="0"/>
              <a:t> Your function may also not </a:t>
            </a:r>
            <a:r>
              <a:rPr lang="en-US" b="1" dirty="0">
                <a:solidFill>
                  <a:srgbClr val="00B050"/>
                </a:solidFill>
              </a:rPr>
              <a:t>return</a:t>
            </a:r>
            <a:r>
              <a:rPr lang="en-US" dirty="0"/>
              <a:t> anything (that is the case for the </a:t>
            </a:r>
            <a:r>
              <a:rPr lang="en-US" b="1" dirty="0">
                <a:solidFill>
                  <a:srgbClr val="00B050"/>
                </a:solidFill>
              </a:rPr>
              <a:t>print() </a:t>
            </a:r>
            <a:r>
              <a:rPr lang="en-US" dirty="0"/>
              <a:t>function!).</a:t>
            </a:r>
            <a:br>
              <a:rPr lang="en-US" dirty="0"/>
            </a:br>
            <a:r>
              <a:rPr lang="en-US" dirty="0"/>
              <a:t>It is equivalent to </a:t>
            </a:r>
            <a:r>
              <a:rPr lang="en-US" b="1" dirty="0">
                <a:solidFill>
                  <a:srgbClr val="00B050"/>
                </a:solidFill>
              </a:rPr>
              <a:t>return</a:t>
            </a:r>
            <a:r>
              <a:rPr lang="en-US" dirty="0">
                <a:solidFill>
                  <a:srgbClr val="00B050"/>
                </a:solidFill>
              </a:rPr>
              <a:t> </a:t>
            </a:r>
            <a:r>
              <a:rPr lang="en-US" b="1" dirty="0">
                <a:solidFill>
                  <a:srgbClr val="00B050"/>
                </a:solidFill>
              </a:rPr>
              <a:t>None</a:t>
            </a:r>
            <a:r>
              <a:rPr lang="en-US" dirty="0"/>
              <a:t>.</a:t>
            </a:r>
          </a:p>
          <a:p>
            <a:endParaRPr lang="en-US" dirty="0"/>
          </a:p>
          <a:p>
            <a:pPr marL="0" indent="0">
              <a:buNone/>
            </a:pPr>
            <a:r>
              <a:rPr lang="en-US" b="1" dirty="0"/>
              <a:t>Note 4: </a:t>
            </a:r>
            <a:r>
              <a:rPr lang="en-US" dirty="0"/>
              <a:t>In-between the def and return statement (if any), you may write lines of code to perform any number of additional or intermediate tasks.</a:t>
            </a:r>
            <a:endParaRPr lang="en-US" b="1" dirty="0"/>
          </a:p>
          <a:p>
            <a:pPr marL="0" indent="0">
              <a:buNone/>
            </a:pPr>
            <a:r>
              <a:rPr lang="en-US" b="1" dirty="0"/>
              <a:t>Important, however, </a:t>
            </a:r>
            <a:r>
              <a:rPr lang="en-US" dirty="0"/>
              <a:t>lines of code inside the function are </a:t>
            </a:r>
            <a:r>
              <a:rPr lang="en-US" b="1" dirty="0"/>
              <a:t>indented</a:t>
            </a:r>
            <a:r>
              <a:rPr lang="en-US" dirty="0"/>
              <a:t> with 4 spaces.</a:t>
            </a:r>
          </a:p>
        </p:txBody>
      </p:sp>
      <p:pic>
        <p:nvPicPr>
          <p:cNvPr id="4" name="Picture 3">
            <a:extLst>
              <a:ext uri="{FF2B5EF4-FFF2-40B4-BE49-F238E27FC236}">
                <a16:creationId xmlns:a16="http://schemas.microsoft.com/office/drawing/2014/main" id="{38A2E8F8-C8DD-AEDC-0387-4E1B5A130DA2}"/>
              </a:ext>
            </a:extLst>
          </p:cNvPr>
          <p:cNvPicPr>
            <a:picLocks noChangeAspect="1"/>
          </p:cNvPicPr>
          <p:nvPr/>
        </p:nvPicPr>
        <p:blipFill rotWithShape="1">
          <a:blip r:embed="rId2"/>
          <a:srcRect l="10256" t="29744" r="77564" b="51795"/>
          <a:stretch/>
        </p:blipFill>
        <p:spPr>
          <a:xfrm>
            <a:off x="7000568" y="4113575"/>
            <a:ext cx="5022964" cy="2379300"/>
          </a:xfrm>
          <a:prstGeom prst="rect">
            <a:avLst/>
          </a:prstGeom>
        </p:spPr>
      </p:pic>
      <p:pic>
        <p:nvPicPr>
          <p:cNvPr id="5" name="Picture 4">
            <a:extLst>
              <a:ext uri="{FF2B5EF4-FFF2-40B4-BE49-F238E27FC236}">
                <a16:creationId xmlns:a16="http://schemas.microsoft.com/office/drawing/2014/main" id="{1A5C7B75-26A4-12DD-43B4-E671EAE4E895}"/>
              </a:ext>
            </a:extLst>
          </p:cNvPr>
          <p:cNvPicPr>
            <a:picLocks noChangeAspect="1"/>
          </p:cNvPicPr>
          <p:nvPr/>
        </p:nvPicPr>
        <p:blipFill rotWithShape="1">
          <a:blip r:embed="rId3"/>
          <a:srcRect l="10192" t="37744" r="82821" b="29026"/>
          <a:stretch/>
        </p:blipFill>
        <p:spPr>
          <a:xfrm>
            <a:off x="8407245" y="214490"/>
            <a:ext cx="2536391" cy="3769681"/>
          </a:xfrm>
          <a:prstGeom prst="rect">
            <a:avLst/>
          </a:prstGeom>
        </p:spPr>
      </p:pic>
    </p:spTree>
    <p:extLst>
      <p:ext uri="{BB962C8B-B14F-4D97-AF65-F5344CB8AC3E}">
        <p14:creationId xmlns:p14="http://schemas.microsoft.com/office/powerpoint/2010/main" val="2006965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F07BE-081C-14DE-9AEB-AE5086EC965A}"/>
              </a:ext>
            </a:extLst>
          </p:cNvPr>
          <p:cNvSpPr>
            <a:spLocks noGrp="1"/>
          </p:cNvSpPr>
          <p:nvPr>
            <p:ph type="title"/>
          </p:nvPr>
        </p:nvSpPr>
        <p:spPr/>
        <p:txBody>
          <a:bodyPr/>
          <a:lstStyle/>
          <a:p>
            <a:r>
              <a:rPr lang="en-GB" dirty="0"/>
              <a:t>Returning vs. Printing</a:t>
            </a:r>
          </a:p>
        </p:txBody>
      </p:sp>
      <p:sp>
        <p:nvSpPr>
          <p:cNvPr id="5" name="Content Placeholder 4">
            <a:extLst>
              <a:ext uri="{FF2B5EF4-FFF2-40B4-BE49-F238E27FC236}">
                <a16:creationId xmlns:a16="http://schemas.microsoft.com/office/drawing/2014/main" id="{2B1FB96F-636B-89D7-2FD5-4401823A831D}"/>
              </a:ext>
            </a:extLst>
          </p:cNvPr>
          <p:cNvSpPr>
            <a:spLocks noGrp="1"/>
          </p:cNvSpPr>
          <p:nvPr>
            <p:ph sz="half" idx="1"/>
          </p:nvPr>
        </p:nvSpPr>
        <p:spPr>
          <a:xfrm>
            <a:off x="838199" y="1825624"/>
            <a:ext cx="7097487" cy="5032376"/>
          </a:xfrm>
        </p:spPr>
        <p:txBody>
          <a:bodyPr>
            <a:normAutofit lnSpcReduction="10000"/>
          </a:bodyPr>
          <a:lstStyle/>
          <a:p>
            <a:pPr marL="0" indent="0">
              <a:buNone/>
            </a:pPr>
            <a:r>
              <a:rPr lang="en-GB" b="1" dirty="0"/>
              <a:t>Note 5: </a:t>
            </a:r>
            <a:r>
              <a:rPr lang="en-GB" dirty="0"/>
              <a:t>Returning and printing are not the same thing!</a:t>
            </a:r>
          </a:p>
          <a:p>
            <a:r>
              <a:rPr lang="en-GB" b="1" dirty="0"/>
              <a:t>Printing</a:t>
            </a:r>
            <a:r>
              <a:rPr lang="en-GB" dirty="0"/>
              <a:t> simply means “displaying the current value of something on screen”.</a:t>
            </a:r>
          </a:p>
          <a:p>
            <a:r>
              <a:rPr lang="en-GB" b="1" dirty="0"/>
              <a:t>Returning</a:t>
            </a:r>
            <a:r>
              <a:rPr lang="en-GB" dirty="0"/>
              <a:t> means producing a specific value, deemed the final result of the function.</a:t>
            </a:r>
          </a:p>
          <a:p>
            <a:r>
              <a:rPr lang="en-GB" dirty="0"/>
              <a:t>The value being returned can then be caught and stored in memory, which would not be the case if the return had been omitted.</a:t>
            </a:r>
          </a:p>
          <a:p>
            <a:r>
              <a:rPr lang="en-GB" dirty="0"/>
              <a:t>These values might often by used by additional functions (e.g. price of apples, printing a receipt, etc.).</a:t>
            </a:r>
          </a:p>
          <a:p>
            <a:endParaRPr lang="en-GB" dirty="0"/>
          </a:p>
        </p:txBody>
      </p:sp>
      <p:pic>
        <p:nvPicPr>
          <p:cNvPr id="9" name="Picture 8">
            <a:extLst>
              <a:ext uri="{FF2B5EF4-FFF2-40B4-BE49-F238E27FC236}">
                <a16:creationId xmlns:a16="http://schemas.microsoft.com/office/drawing/2014/main" id="{FD2FEA6F-E3AE-073D-63F2-8DD1994BEDD3}"/>
              </a:ext>
            </a:extLst>
          </p:cNvPr>
          <p:cNvPicPr>
            <a:picLocks noChangeAspect="1"/>
          </p:cNvPicPr>
          <p:nvPr/>
        </p:nvPicPr>
        <p:blipFill>
          <a:blip r:embed="rId2"/>
          <a:stretch>
            <a:fillRect/>
          </a:stretch>
        </p:blipFill>
        <p:spPr>
          <a:xfrm>
            <a:off x="8290044" y="1349678"/>
            <a:ext cx="3552251" cy="4942263"/>
          </a:xfrm>
          <a:prstGeom prst="rect">
            <a:avLst/>
          </a:prstGeom>
        </p:spPr>
      </p:pic>
    </p:spTree>
    <p:extLst>
      <p:ext uri="{BB962C8B-B14F-4D97-AF65-F5344CB8AC3E}">
        <p14:creationId xmlns:p14="http://schemas.microsoft.com/office/powerpoint/2010/main" val="23345234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Function formatting in Python</a:t>
            </a:r>
          </a:p>
        </p:txBody>
      </p:sp>
      <p:sp>
        <p:nvSpPr>
          <p:cNvPr id="4" name="Content Placeholder 3">
            <a:extLst>
              <a:ext uri="{FF2B5EF4-FFF2-40B4-BE49-F238E27FC236}">
                <a16:creationId xmlns:a16="http://schemas.microsoft.com/office/drawing/2014/main" id="{B07189B4-134E-4512-84CD-288683A40E6A}"/>
              </a:ext>
            </a:extLst>
          </p:cNvPr>
          <p:cNvSpPr>
            <a:spLocks noGrp="1"/>
          </p:cNvSpPr>
          <p:nvPr>
            <p:ph sz="half" idx="1"/>
          </p:nvPr>
        </p:nvSpPr>
        <p:spPr>
          <a:xfrm>
            <a:off x="838200" y="1825624"/>
            <a:ext cx="5584372" cy="4883085"/>
          </a:xfrm>
        </p:spPr>
        <p:txBody>
          <a:bodyPr>
            <a:normAutofit/>
          </a:bodyPr>
          <a:lstStyle/>
          <a:p>
            <a:pPr marL="0" indent="0">
              <a:buNone/>
            </a:pPr>
            <a:r>
              <a:rPr lang="en-US" b="1" dirty="0"/>
              <a:t>Note 6: </a:t>
            </a:r>
            <a:r>
              <a:rPr lang="en-US" dirty="0"/>
              <a:t>Once a </a:t>
            </a:r>
            <a:r>
              <a:rPr lang="en-US" b="1" dirty="0">
                <a:solidFill>
                  <a:srgbClr val="00B050"/>
                </a:solidFill>
              </a:rPr>
              <a:t>return</a:t>
            </a:r>
            <a:r>
              <a:rPr lang="en-US" dirty="0"/>
              <a:t> is reached and executed, the function closes. It will not execute anything else.</a:t>
            </a:r>
          </a:p>
          <a:p>
            <a:pPr marL="0" indent="0">
              <a:buNone/>
            </a:pPr>
            <a:endParaRPr lang="en-US" dirty="0"/>
          </a:p>
          <a:p>
            <a:pPr marL="0" indent="0">
              <a:buNone/>
            </a:pPr>
            <a:r>
              <a:rPr lang="en-US" dirty="0"/>
              <a:t>Any operations that happen after the </a:t>
            </a:r>
            <a:r>
              <a:rPr lang="en-US" b="1" dirty="0">
                <a:solidFill>
                  <a:srgbClr val="00B050"/>
                </a:solidFill>
              </a:rPr>
              <a:t>return</a:t>
            </a:r>
            <a:r>
              <a:rPr lang="en-US" dirty="0"/>
              <a:t> keyword triggers will simply not execute. Here, the second print does not show because the </a:t>
            </a:r>
            <a:r>
              <a:rPr lang="en-US" b="1" dirty="0">
                <a:solidFill>
                  <a:srgbClr val="00B050"/>
                </a:solidFill>
              </a:rPr>
              <a:t>return</a:t>
            </a:r>
            <a:r>
              <a:rPr lang="en-US" dirty="0"/>
              <a:t> stopped the function.</a:t>
            </a:r>
            <a:endParaRPr lang="en-GB" dirty="0"/>
          </a:p>
        </p:txBody>
      </p:sp>
      <p:pic>
        <p:nvPicPr>
          <p:cNvPr id="3" name="Picture 2">
            <a:extLst>
              <a:ext uri="{FF2B5EF4-FFF2-40B4-BE49-F238E27FC236}">
                <a16:creationId xmlns:a16="http://schemas.microsoft.com/office/drawing/2014/main" id="{AA6BDD4A-9A18-4C7F-958B-B179577DA6C5}"/>
              </a:ext>
            </a:extLst>
          </p:cNvPr>
          <p:cNvPicPr>
            <a:picLocks noChangeAspect="1"/>
          </p:cNvPicPr>
          <p:nvPr/>
        </p:nvPicPr>
        <p:blipFill rotWithShape="1">
          <a:blip r:embed="rId2"/>
          <a:srcRect l="10256" t="29744" r="77564" b="51795"/>
          <a:stretch/>
        </p:blipFill>
        <p:spPr>
          <a:xfrm>
            <a:off x="7000568" y="2927345"/>
            <a:ext cx="5022964" cy="2379300"/>
          </a:xfrm>
          <a:prstGeom prst="rect">
            <a:avLst/>
          </a:prstGeom>
        </p:spPr>
      </p:pic>
    </p:spTree>
    <p:extLst>
      <p:ext uri="{BB962C8B-B14F-4D97-AF65-F5344CB8AC3E}">
        <p14:creationId xmlns:p14="http://schemas.microsoft.com/office/powerpoint/2010/main" val="8005531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a:t>
            </a:r>
          </a:p>
        </p:txBody>
      </p:sp>
      <p:sp>
        <p:nvSpPr>
          <p:cNvPr id="4" name="Content Placeholder 3">
            <a:extLst>
              <a:ext uri="{FF2B5EF4-FFF2-40B4-BE49-F238E27FC236}">
                <a16:creationId xmlns:a16="http://schemas.microsoft.com/office/drawing/2014/main" id="{B07189B4-134E-4512-84CD-288683A40E6A}"/>
              </a:ext>
            </a:extLst>
          </p:cNvPr>
          <p:cNvSpPr>
            <a:spLocks noGrp="1"/>
          </p:cNvSpPr>
          <p:nvPr>
            <p:ph idx="1"/>
          </p:nvPr>
        </p:nvSpPr>
        <p:spPr>
          <a:xfrm>
            <a:off x="838200" y="1504335"/>
            <a:ext cx="10515600" cy="4672628"/>
          </a:xfrm>
        </p:spPr>
        <p:txBody>
          <a:bodyPr>
            <a:normAutofit/>
          </a:bodyPr>
          <a:lstStyle/>
          <a:p>
            <a:pPr marL="0" indent="0">
              <a:buNone/>
            </a:pPr>
            <a:r>
              <a:rPr lang="en-US" b="1" dirty="0"/>
              <a:t>Note 7: </a:t>
            </a:r>
            <a:r>
              <a:rPr lang="en-US" dirty="0"/>
              <a:t>Variables</a:t>
            </a:r>
            <a:r>
              <a:rPr lang="en-US" b="1" dirty="0"/>
              <a:t> </a:t>
            </a:r>
            <a:r>
              <a:rPr lang="en-US" dirty="0"/>
              <a:t>defined </a:t>
            </a:r>
            <a:r>
              <a:rPr lang="en-US" b="1" dirty="0"/>
              <a:t>inside</a:t>
            </a:r>
            <a:r>
              <a:rPr lang="en-US" dirty="0"/>
              <a:t> the function are stored in memory while the function runs but are cleared/discarded once the end of the function is reached.</a:t>
            </a:r>
            <a:br>
              <a:rPr lang="en-US" dirty="0"/>
            </a:br>
            <a:r>
              <a:rPr lang="en-US" b="1" dirty="0"/>
              <a:t>If you need to access a variable defined inside a function, after the function has executed, then it needs to be explicitly returned.</a:t>
            </a:r>
            <a:endParaRPr lang="en-GB" b="1" dirty="0"/>
          </a:p>
        </p:txBody>
      </p:sp>
      <p:pic>
        <p:nvPicPr>
          <p:cNvPr id="5" name="Picture 4">
            <a:extLst>
              <a:ext uri="{FF2B5EF4-FFF2-40B4-BE49-F238E27FC236}">
                <a16:creationId xmlns:a16="http://schemas.microsoft.com/office/drawing/2014/main" id="{D4BCA73A-50A0-4951-8005-977E919565AB}"/>
              </a:ext>
            </a:extLst>
          </p:cNvPr>
          <p:cNvPicPr>
            <a:picLocks noChangeAspect="1"/>
          </p:cNvPicPr>
          <p:nvPr/>
        </p:nvPicPr>
        <p:blipFill rotWithShape="1">
          <a:blip r:embed="rId2"/>
          <a:srcRect l="10318" t="47450" r="69423" b="21231"/>
          <a:stretch/>
        </p:blipFill>
        <p:spPr>
          <a:xfrm>
            <a:off x="2624499" y="3562106"/>
            <a:ext cx="6407534" cy="3095817"/>
          </a:xfrm>
          <a:prstGeom prst="rect">
            <a:avLst/>
          </a:prstGeom>
        </p:spPr>
      </p:pic>
    </p:spTree>
    <p:extLst>
      <p:ext uri="{BB962C8B-B14F-4D97-AF65-F5344CB8AC3E}">
        <p14:creationId xmlns:p14="http://schemas.microsoft.com/office/powerpoint/2010/main" val="36086484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solidFill>
                  <a:schemeClr val="bg1"/>
                </a:solidFill>
              </a:rPr>
              <a:t>Global variables</a:t>
            </a:r>
          </a:p>
          <a:p>
            <a:pPr marL="0" indent="0">
              <a:buNone/>
            </a:pPr>
            <a:r>
              <a:rPr lang="en-US" dirty="0" err="1">
                <a:solidFill>
                  <a:schemeClr val="bg1"/>
                </a:solidFill>
              </a:rPr>
              <a:t>my_function</a:t>
            </a:r>
            <a:r>
              <a:rPr lang="en-US" dirty="0">
                <a:solidFill>
                  <a:schemeClr val="bg1"/>
                </a:solidFill>
              </a:rPr>
              <a:t> = Function of some sort defined on line 1.</a:t>
            </a:r>
          </a:p>
          <a:p>
            <a:pPr marL="0" indent="0">
              <a:buNone/>
            </a:pPr>
            <a:r>
              <a:rPr lang="en-US" dirty="0">
                <a:solidFill>
                  <a:schemeClr val="bg1"/>
                </a:solidFill>
              </a:rPr>
              <a:t>x1 = integer variable with value 10</a:t>
            </a:r>
          </a:p>
          <a:p>
            <a:pPr marL="0" indent="0">
              <a:buNone/>
            </a:pPr>
            <a:r>
              <a:rPr lang="en-GB" dirty="0">
                <a:solidFill>
                  <a:schemeClr val="bg1"/>
                </a:solidFill>
              </a:rPr>
              <a:t>z1 = integer with value 23</a:t>
            </a:r>
          </a:p>
          <a:p>
            <a:pPr marL="0" indent="0">
              <a:buNone/>
            </a:pPr>
            <a:r>
              <a:rPr lang="en-GB" b="1" dirty="0">
                <a:solidFill>
                  <a:schemeClr val="bg1"/>
                </a:solidFill>
              </a:rPr>
              <a:t>Function variables (for instance on line 7)</a:t>
            </a:r>
          </a:p>
          <a:p>
            <a:pPr marL="0" indent="0">
              <a:buNone/>
            </a:pPr>
            <a:r>
              <a:rPr lang="en-US" strike="sngStrike" dirty="0">
                <a:solidFill>
                  <a:schemeClr val="bg1"/>
                </a:solidFill>
              </a:rPr>
              <a:t>x = integer variable with value 10</a:t>
            </a:r>
          </a:p>
          <a:p>
            <a:pPr marL="0" indent="0">
              <a:buNone/>
            </a:pPr>
            <a:r>
              <a:rPr lang="en-GB" strike="sngStrike" dirty="0">
                <a:solidFill>
                  <a:schemeClr val="bg1"/>
                </a:solidFill>
              </a:rPr>
              <a:t>y = integer variable with value 20</a:t>
            </a:r>
          </a:p>
          <a:p>
            <a:pPr marL="0" indent="0">
              <a:buNone/>
            </a:pPr>
            <a:r>
              <a:rPr lang="en-GB" strike="sngStrike" dirty="0">
                <a:solidFill>
                  <a:schemeClr val="bg1"/>
                </a:solidFill>
              </a:rPr>
              <a:t>z = integer variable with value 23</a:t>
            </a:r>
          </a:p>
          <a:p>
            <a:pPr marL="0" indent="0">
              <a:buNone/>
            </a:pPr>
            <a:endParaRPr lang="en-GB" dirty="0">
              <a:solidFill>
                <a:schemeClr val="bg1"/>
              </a:solidFill>
            </a:endParaRPr>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Rectangle 3">
            <a:extLst>
              <a:ext uri="{FF2B5EF4-FFF2-40B4-BE49-F238E27FC236}">
                <a16:creationId xmlns:a16="http://schemas.microsoft.com/office/drawing/2014/main" id="{3000901F-7A66-8F90-65DF-C80FC3C3175F}"/>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06395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solidFill>
                  <a:schemeClr val="bg1"/>
                </a:solidFill>
              </a:rPr>
              <a:t>x1 = integer variable with value 10</a:t>
            </a:r>
          </a:p>
          <a:p>
            <a:pPr marL="0" indent="0">
              <a:buNone/>
            </a:pPr>
            <a:r>
              <a:rPr lang="en-GB" dirty="0">
                <a:solidFill>
                  <a:schemeClr val="bg1"/>
                </a:solidFill>
              </a:rPr>
              <a:t>z1 = integer with value 23</a:t>
            </a:r>
          </a:p>
          <a:p>
            <a:pPr marL="0" indent="0">
              <a:buNone/>
            </a:pPr>
            <a:r>
              <a:rPr lang="en-GB" b="1" dirty="0">
                <a:solidFill>
                  <a:schemeClr val="bg1"/>
                </a:solidFill>
              </a:rPr>
              <a:t>Function variables (for instance on line 7)</a:t>
            </a:r>
          </a:p>
          <a:p>
            <a:pPr marL="0" indent="0">
              <a:buNone/>
            </a:pPr>
            <a:r>
              <a:rPr lang="en-US" strike="sngStrike" dirty="0">
                <a:solidFill>
                  <a:schemeClr val="bg1"/>
                </a:solidFill>
              </a:rPr>
              <a:t>x = integer variable with value 10</a:t>
            </a:r>
          </a:p>
          <a:p>
            <a:pPr marL="0" indent="0">
              <a:buNone/>
            </a:pPr>
            <a:r>
              <a:rPr lang="en-GB" strike="sngStrike" dirty="0">
                <a:solidFill>
                  <a:schemeClr val="bg1"/>
                </a:solidFill>
              </a:rPr>
              <a:t>y = integer variable with value 20</a:t>
            </a:r>
          </a:p>
          <a:p>
            <a:pPr marL="0" indent="0">
              <a:buNone/>
            </a:pPr>
            <a:r>
              <a:rPr lang="en-GB" strike="sngStrike" dirty="0">
                <a:solidFill>
                  <a:schemeClr val="bg1"/>
                </a:solidFill>
              </a:rPr>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821252" y="2559783"/>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C599BEE9-0027-4D16-8CDB-BB17CF8E60D9}"/>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7136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9691-72B9-4283-B673-78B1F1D2E5A2}"/>
              </a:ext>
            </a:extLst>
          </p:cNvPr>
          <p:cNvSpPr>
            <a:spLocks noGrp="1"/>
          </p:cNvSpPr>
          <p:nvPr>
            <p:ph type="title"/>
          </p:nvPr>
        </p:nvSpPr>
        <p:spPr/>
        <p:txBody>
          <a:bodyPr/>
          <a:lstStyle/>
          <a:p>
            <a:r>
              <a:rPr lang="en-US" dirty="0"/>
              <a:t>The pass keyword</a:t>
            </a:r>
          </a:p>
        </p:txBody>
      </p:sp>
      <p:sp>
        <p:nvSpPr>
          <p:cNvPr id="4" name="Content Placeholder 3">
            <a:extLst>
              <a:ext uri="{FF2B5EF4-FFF2-40B4-BE49-F238E27FC236}">
                <a16:creationId xmlns:a16="http://schemas.microsoft.com/office/drawing/2014/main" id="{BC5F58F1-D71B-40F1-82E1-DA7624F8C39A}"/>
              </a:ext>
            </a:extLst>
          </p:cNvPr>
          <p:cNvSpPr>
            <a:spLocks noGrp="1"/>
          </p:cNvSpPr>
          <p:nvPr>
            <p:ph sz="half" idx="1"/>
          </p:nvPr>
        </p:nvSpPr>
        <p:spPr>
          <a:xfrm>
            <a:off x="838199" y="1825624"/>
            <a:ext cx="5365955" cy="4950313"/>
          </a:xfrm>
        </p:spPr>
        <p:txBody>
          <a:bodyPr>
            <a:normAutofit/>
          </a:bodyPr>
          <a:lstStyle/>
          <a:p>
            <a:pPr marL="0" indent="0">
              <a:buNone/>
            </a:pPr>
            <a:r>
              <a:rPr lang="en-US" b="1" dirty="0"/>
              <a:t>Definition (the </a:t>
            </a:r>
            <a:r>
              <a:rPr lang="en-US" b="1" dirty="0">
                <a:solidFill>
                  <a:srgbClr val="00B050"/>
                </a:solidFill>
              </a:rPr>
              <a:t>pass</a:t>
            </a:r>
            <a:r>
              <a:rPr lang="en-US" b="1" dirty="0"/>
              <a:t> keyword):</a:t>
            </a:r>
            <a:br>
              <a:rPr lang="en-US" b="1" dirty="0"/>
            </a:br>
            <a:r>
              <a:rPr lang="en-US" dirty="0"/>
              <a:t>Similarly, you can use the </a:t>
            </a:r>
            <a:r>
              <a:rPr lang="en-US" b="1" dirty="0">
                <a:solidFill>
                  <a:srgbClr val="00B050"/>
                </a:solidFill>
              </a:rPr>
              <a:t>pass</a:t>
            </a:r>
            <a:r>
              <a:rPr lang="en-US" dirty="0"/>
              <a:t> keyword, which is equivalent to “doing nothing”. It simply has no effect on the code.</a:t>
            </a:r>
          </a:p>
          <a:p>
            <a:pPr marL="0" indent="0">
              <a:buNone/>
            </a:pPr>
            <a:r>
              <a:rPr lang="en-US" dirty="0"/>
              <a:t>Used in some activities to “hint” on some variables, functions or structures you should be using but should probably be replaced with something else!</a:t>
            </a:r>
            <a:endParaRPr lang="en-GB" dirty="0"/>
          </a:p>
        </p:txBody>
      </p:sp>
      <p:pic>
        <p:nvPicPr>
          <p:cNvPr id="5" name="Picture 4">
            <a:extLst>
              <a:ext uri="{FF2B5EF4-FFF2-40B4-BE49-F238E27FC236}">
                <a16:creationId xmlns:a16="http://schemas.microsoft.com/office/drawing/2014/main" id="{CCD6AB0B-79BA-0E0F-3E7B-EB8E24EB9BBC}"/>
              </a:ext>
            </a:extLst>
          </p:cNvPr>
          <p:cNvPicPr>
            <a:picLocks noChangeAspect="1"/>
          </p:cNvPicPr>
          <p:nvPr/>
        </p:nvPicPr>
        <p:blipFill>
          <a:blip r:embed="rId3"/>
          <a:stretch>
            <a:fillRect/>
          </a:stretch>
        </p:blipFill>
        <p:spPr>
          <a:xfrm>
            <a:off x="7101943" y="1262344"/>
            <a:ext cx="4251857" cy="4333311"/>
          </a:xfrm>
          <a:prstGeom prst="rect">
            <a:avLst/>
          </a:prstGeom>
        </p:spPr>
      </p:pic>
      <p:pic>
        <p:nvPicPr>
          <p:cNvPr id="6" name="Picture 5">
            <a:extLst>
              <a:ext uri="{FF2B5EF4-FFF2-40B4-BE49-F238E27FC236}">
                <a16:creationId xmlns:a16="http://schemas.microsoft.com/office/drawing/2014/main" id="{CE4B0548-525A-DE47-C4E1-21F69EE6643D}"/>
              </a:ext>
            </a:extLst>
          </p:cNvPr>
          <p:cNvPicPr>
            <a:picLocks noChangeAspect="1"/>
          </p:cNvPicPr>
          <p:nvPr/>
        </p:nvPicPr>
        <p:blipFill>
          <a:blip r:embed="rId4"/>
          <a:stretch>
            <a:fillRect/>
          </a:stretch>
        </p:blipFill>
        <p:spPr>
          <a:xfrm>
            <a:off x="1684404" y="229048"/>
            <a:ext cx="8823192" cy="654688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276777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t>x1 = integer variable with value 10</a:t>
            </a:r>
          </a:p>
          <a:p>
            <a:pPr marL="0" indent="0">
              <a:buNone/>
            </a:pPr>
            <a:r>
              <a:rPr lang="en-GB" dirty="0">
                <a:solidFill>
                  <a:schemeClr val="bg1"/>
                </a:solidFill>
              </a:rPr>
              <a:t>z1 = integer with value 23</a:t>
            </a:r>
          </a:p>
          <a:p>
            <a:pPr marL="0" indent="0">
              <a:buNone/>
            </a:pPr>
            <a:r>
              <a:rPr lang="en-GB" b="1" dirty="0">
                <a:solidFill>
                  <a:schemeClr val="bg1"/>
                </a:solidFill>
              </a:rPr>
              <a:t>Function variables (for instance on line 7)</a:t>
            </a:r>
          </a:p>
          <a:p>
            <a:pPr marL="0" indent="0">
              <a:buNone/>
            </a:pPr>
            <a:r>
              <a:rPr lang="en-US" strike="sngStrike" dirty="0">
                <a:solidFill>
                  <a:schemeClr val="bg1"/>
                </a:solidFill>
              </a:rPr>
              <a:t>x = integer variable with value 10</a:t>
            </a:r>
          </a:p>
          <a:p>
            <a:pPr marL="0" indent="0">
              <a:buNone/>
            </a:pPr>
            <a:r>
              <a:rPr lang="en-GB" strike="sngStrike" dirty="0">
                <a:solidFill>
                  <a:schemeClr val="bg1"/>
                </a:solidFill>
              </a:rPr>
              <a:t>y = integer variable with value 20</a:t>
            </a:r>
          </a:p>
          <a:p>
            <a:pPr marL="0" indent="0">
              <a:buNone/>
            </a:pPr>
            <a:r>
              <a:rPr lang="en-GB" strike="sngStrike" dirty="0">
                <a:solidFill>
                  <a:schemeClr val="bg1"/>
                </a:solidFill>
              </a:rPr>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718247" y="4766068"/>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ight Brace 7">
            <a:extLst>
              <a:ext uri="{FF2B5EF4-FFF2-40B4-BE49-F238E27FC236}">
                <a16:creationId xmlns:a16="http://schemas.microsoft.com/office/drawing/2014/main" id="{36576A9D-BFFA-42FD-911F-4B6F3AA230CC}"/>
              </a:ext>
            </a:extLst>
          </p:cNvPr>
          <p:cNvSpPr/>
          <p:nvPr/>
        </p:nvSpPr>
        <p:spPr>
          <a:xfrm>
            <a:off x="8191561" y="2918041"/>
            <a:ext cx="515815" cy="1328615"/>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976B5938-90E0-4D96-BAD6-531A311AEFCD}"/>
              </a:ext>
            </a:extLst>
          </p:cNvPr>
          <p:cNvSpPr txBox="1"/>
          <p:nvPr/>
        </p:nvSpPr>
        <p:spPr>
          <a:xfrm>
            <a:off x="9038308" y="3429000"/>
            <a:ext cx="218830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4472C4"/>
                </a:solidFill>
                <a:effectLst/>
                <a:uLnTx/>
                <a:uFillTx/>
                <a:latin typeface="Calibri" panose="020F0502020204030204"/>
                <a:ea typeface="+mn-ea"/>
                <a:cs typeface="+mn-cs"/>
              </a:rPr>
              <a:t>IGNORED FOR NOW</a:t>
            </a:r>
            <a:endParaRPr kumimoji="0" lang="en-GB" sz="1800" b="1"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EFAFE017-52C9-36CD-768D-7A01D110FDAC}"/>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23000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t>x1 = integer variable with value 10</a:t>
            </a:r>
          </a:p>
          <a:p>
            <a:pPr marL="0" indent="0">
              <a:buNone/>
            </a:pPr>
            <a:r>
              <a:rPr lang="en-GB" dirty="0">
                <a:solidFill>
                  <a:schemeClr val="bg1"/>
                </a:solidFill>
              </a:rPr>
              <a:t>z1 = integer with value 23</a:t>
            </a:r>
          </a:p>
          <a:p>
            <a:pPr marL="0" indent="0">
              <a:buNone/>
            </a:pPr>
            <a:r>
              <a:rPr lang="en-GB" b="1" dirty="0"/>
              <a:t>Function variables (for function called on line 7)</a:t>
            </a:r>
          </a:p>
          <a:p>
            <a:pPr marL="0" indent="0">
              <a:buNone/>
            </a:pPr>
            <a:r>
              <a:rPr lang="en-US" dirty="0">
                <a:solidFill>
                  <a:schemeClr val="bg1"/>
                </a:solidFill>
              </a:rPr>
              <a:t>x = integer variable with value 10</a:t>
            </a:r>
          </a:p>
          <a:p>
            <a:pPr marL="0" indent="0">
              <a:buNone/>
            </a:pPr>
            <a:r>
              <a:rPr lang="en-GB" strike="sngStrike" dirty="0">
                <a:solidFill>
                  <a:schemeClr val="bg1"/>
                </a:solidFill>
              </a:rPr>
              <a:t>y = integer variable with value 20</a:t>
            </a:r>
          </a:p>
          <a:p>
            <a:pPr marL="0" indent="0">
              <a:buNone/>
            </a:pPr>
            <a:r>
              <a:rPr lang="en-GB" strike="sngStrike" dirty="0">
                <a:solidFill>
                  <a:schemeClr val="bg1"/>
                </a:solidFill>
              </a:rPr>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758726" y="5176837"/>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row: Left 7">
            <a:extLst>
              <a:ext uri="{FF2B5EF4-FFF2-40B4-BE49-F238E27FC236}">
                <a16:creationId xmlns:a16="http://schemas.microsoft.com/office/drawing/2014/main" id="{B039B56D-5768-425F-92F5-89FAFF85558E}"/>
              </a:ext>
            </a:extLst>
          </p:cNvPr>
          <p:cNvSpPr/>
          <p:nvPr/>
        </p:nvSpPr>
        <p:spPr>
          <a:xfrm>
            <a:off x="9758727" y="2505074"/>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983D235F-DC6E-28D8-B128-D16D2FA898BC}"/>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AC3EE144-9B0F-D62C-126E-ECC5F4D60999}"/>
              </a:ext>
            </a:extLst>
          </p:cNvPr>
          <p:cNvSpPr/>
          <p:nvPr/>
        </p:nvSpPr>
        <p:spPr>
          <a:xfrm>
            <a:off x="816430" y="4604657"/>
            <a:ext cx="5181146" cy="205740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892201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t>x1 = integer variable with value 10</a:t>
            </a:r>
          </a:p>
          <a:p>
            <a:pPr marL="0" indent="0">
              <a:buNone/>
            </a:pPr>
            <a:r>
              <a:rPr lang="en-GB" dirty="0">
                <a:solidFill>
                  <a:schemeClr val="bg1"/>
                </a:solidFill>
              </a:rPr>
              <a:t>z1 = integer with value 23</a:t>
            </a:r>
          </a:p>
          <a:p>
            <a:pPr marL="0" indent="0">
              <a:buNone/>
            </a:pPr>
            <a:r>
              <a:rPr lang="en-GB" b="1" dirty="0"/>
              <a:t>Function variables (for function called on line 7)</a:t>
            </a:r>
          </a:p>
          <a:p>
            <a:pPr marL="0" indent="0">
              <a:buNone/>
            </a:pPr>
            <a:r>
              <a:rPr lang="en-US" dirty="0"/>
              <a:t>x = integer variable with value 10</a:t>
            </a:r>
          </a:p>
          <a:p>
            <a:pPr marL="0" indent="0">
              <a:buNone/>
            </a:pPr>
            <a:r>
              <a:rPr lang="en-GB" strike="sngStrike" dirty="0">
                <a:solidFill>
                  <a:schemeClr val="bg1"/>
                </a:solidFill>
              </a:rPr>
              <a:t>y = integer variable with value 20</a:t>
            </a:r>
          </a:p>
          <a:p>
            <a:pPr marL="0" indent="0">
              <a:buNone/>
            </a:pPr>
            <a:r>
              <a:rPr lang="en-GB" strike="sngStrike" dirty="0">
                <a:solidFill>
                  <a:schemeClr val="bg1"/>
                </a:solidFill>
              </a:rPr>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758726" y="5176837"/>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row: Left 7">
            <a:extLst>
              <a:ext uri="{FF2B5EF4-FFF2-40B4-BE49-F238E27FC236}">
                <a16:creationId xmlns:a16="http://schemas.microsoft.com/office/drawing/2014/main" id="{B039B56D-5768-425F-92F5-89FAFF85558E}"/>
              </a:ext>
            </a:extLst>
          </p:cNvPr>
          <p:cNvSpPr/>
          <p:nvPr/>
        </p:nvSpPr>
        <p:spPr>
          <a:xfrm>
            <a:off x="9758727" y="2505074"/>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C6F6F66B-F444-8429-5BBF-A71AE2AE518E}"/>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2C12804-DC22-0F4D-21A8-9364B7AAA4C1}"/>
              </a:ext>
            </a:extLst>
          </p:cNvPr>
          <p:cNvSpPr/>
          <p:nvPr/>
        </p:nvSpPr>
        <p:spPr>
          <a:xfrm>
            <a:off x="816430" y="4604657"/>
            <a:ext cx="5181146" cy="205740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77332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a:t>my_function = Function of some sort defined on line 1.</a:t>
            </a:r>
          </a:p>
          <a:p>
            <a:pPr marL="0" indent="0">
              <a:buNone/>
            </a:pPr>
            <a:r>
              <a:rPr lang="en-US" dirty="0"/>
              <a:t>x1 = integer variable with value 10</a:t>
            </a:r>
          </a:p>
          <a:p>
            <a:pPr marL="0" indent="0">
              <a:buNone/>
            </a:pPr>
            <a:r>
              <a:rPr lang="en-GB" dirty="0">
                <a:solidFill>
                  <a:schemeClr val="bg1"/>
                </a:solidFill>
              </a:rPr>
              <a:t>z1 = integer with value 23</a:t>
            </a:r>
          </a:p>
          <a:p>
            <a:pPr marL="0" indent="0">
              <a:buNone/>
            </a:pPr>
            <a:r>
              <a:rPr lang="en-GB" b="1" dirty="0"/>
              <a:t>Function variables (for function called on line 7)</a:t>
            </a:r>
          </a:p>
          <a:p>
            <a:pPr marL="0" indent="0">
              <a:buNone/>
            </a:pPr>
            <a:r>
              <a:rPr lang="en-US" dirty="0"/>
              <a:t>x = integer variable with value 10</a:t>
            </a:r>
          </a:p>
          <a:p>
            <a:pPr marL="0" indent="0">
              <a:buNone/>
            </a:pPr>
            <a:r>
              <a:rPr lang="en-GB" dirty="0"/>
              <a:t>y = integer variable with value 20</a:t>
            </a:r>
          </a:p>
          <a:p>
            <a:pPr marL="0" indent="0">
              <a:buNone/>
            </a:pPr>
            <a:r>
              <a:rPr lang="en-GB" dirty="0">
                <a:solidFill>
                  <a:schemeClr val="bg1"/>
                </a:solidFill>
              </a:rPr>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453928" y="3006726"/>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B2B06A6F-B65F-8C0D-D12E-3DA3878DC7B9}"/>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3AE71B2-34B9-7938-D455-BFBB18EC23DD}"/>
              </a:ext>
            </a:extLst>
          </p:cNvPr>
          <p:cNvSpPr/>
          <p:nvPr/>
        </p:nvSpPr>
        <p:spPr>
          <a:xfrm>
            <a:off x="816430" y="4604657"/>
            <a:ext cx="5181146" cy="205740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920843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t>x1 = integer variable with value 10</a:t>
            </a:r>
          </a:p>
          <a:p>
            <a:pPr marL="0" indent="0">
              <a:buNone/>
            </a:pPr>
            <a:r>
              <a:rPr lang="en-GB" dirty="0">
                <a:solidFill>
                  <a:schemeClr val="bg1"/>
                </a:solidFill>
              </a:rPr>
              <a:t>z1 = integer with value 23</a:t>
            </a:r>
          </a:p>
          <a:p>
            <a:pPr marL="0" indent="0">
              <a:buNone/>
            </a:pPr>
            <a:r>
              <a:rPr lang="en-GB" b="1" dirty="0"/>
              <a:t>Function variables (for function called on line 7)</a:t>
            </a:r>
          </a:p>
          <a:p>
            <a:pPr marL="0" indent="0">
              <a:buNone/>
            </a:pPr>
            <a:r>
              <a:rPr lang="en-US" dirty="0"/>
              <a:t>x = integer variable with value 10</a:t>
            </a:r>
          </a:p>
          <a:p>
            <a:pPr marL="0" indent="0">
              <a:buNone/>
            </a:pPr>
            <a:r>
              <a:rPr lang="en-GB" dirty="0"/>
              <a:t>y = integer variable with value 20</a:t>
            </a:r>
          </a:p>
          <a:p>
            <a:pPr marL="0" indent="0">
              <a:buNone/>
            </a:pPr>
            <a:r>
              <a:rPr lang="en-GB" dirty="0"/>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500820" y="3429000"/>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0E5E1139-DD78-B091-E40C-64923BD6EA7C}"/>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CDB2334-DC9F-2A1C-FD08-507993788B08}"/>
              </a:ext>
            </a:extLst>
          </p:cNvPr>
          <p:cNvSpPr/>
          <p:nvPr/>
        </p:nvSpPr>
        <p:spPr>
          <a:xfrm>
            <a:off x="816430" y="4604657"/>
            <a:ext cx="5181146" cy="205740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248745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t>x1 = integer variable with value 10</a:t>
            </a:r>
          </a:p>
          <a:p>
            <a:pPr marL="0" indent="0">
              <a:buNone/>
            </a:pPr>
            <a:r>
              <a:rPr lang="en-GB" dirty="0"/>
              <a:t>z1 = integer with value 23</a:t>
            </a:r>
          </a:p>
          <a:p>
            <a:pPr marL="0" indent="0">
              <a:buNone/>
            </a:pPr>
            <a:r>
              <a:rPr lang="en-GB" b="1" dirty="0"/>
              <a:t>Function variables (for function called on line 7)</a:t>
            </a:r>
          </a:p>
          <a:p>
            <a:pPr marL="0" indent="0">
              <a:buNone/>
            </a:pPr>
            <a:r>
              <a:rPr lang="en-US" dirty="0"/>
              <a:t>x = integer variable with value 10</a:t>
            </a:r>
          </a:p>
          <a:p>
            <a:pPr marL="0" indent="0">
              <a:buNone/>
            </a:pPr>
            <a:r>
              <a:rPr lang="en-GB" dirty="0"/>
              <a:t>y = integer variable with value 20</a:t>
            </a:r>
          </a:p>
          <a:p>
            <a:pPr marL="0" indent="0">
              <a:buNone/>
            </a:pPr>
            <a:r>
              <a:rPr lang="en-GB" dirty="0"/>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625864" y="5176837"/>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row: Left 7">
            <a:extLst>
              <a:ext uri="{FF2B5EF4-FFF2-40B4-BE49-F238E27FC236}">
                <a16:creationId xmlns:a16="http://schemas.microsoft.com/office/drawing/2014/main" id="{85D23954-2EBC-41A4-8293-E1AF663D0028}"/>
              </a:ext>
            </a:extLst>
          </p:cNvPr>
          <p:cNvSpPr/>
          <p:nvPr/>
        </p:nvSpPr>
        <p:spPr>
          <a:xfrm>
            <a:off x="9625865" y="3821113"/>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2A60472-3689-C947-0177-19827D490187}"/>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9C509AC-6F3B-05D9-AA23-121D03679988}"/>
              </a:ext>
            </a:extLst>
          </p:cNvPr>
          <p:cNvSpPr/>
          <p:nvPr/>
        </p:nvSpPr>
        <p:spPr>
          <a:xfrm>
            <a:off x="816430" y="4604657"/>
            <a:ext cx="5181146" cy="205740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06118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t>x1 = integer variable with value 10</a:t>
            </a:r>
          </a:p>
          <a:p>
            <a:pPr marL="0" indent="0">
              <a:buNone/>
            </a:pPr>
            <a:r>
              <a:rPr lang="en-GB" dirty="0"/>
              <a:t>z1 = integer with value 23</a:t>
            </a:r>
          </a:p>
          <a:p>
            <a:pPr marL="0" indent="0">
              <a:buNone/>
            </a:pPr>
            <a:r>
              <a:rPr lang="en-US" b="1" strike="sngStrike" dirty="0"/>
              <a:t>Function variables (for function called on line 7)</a:t>
            </a:r>
          </a:p>
          <a:p>
            <a:pPr marL="0" indent="0">
              <a:buNone/>
            </a:pPr>
            <a:r>
              <a:rPr lang="en-US" strike="sngStrike" dirty="0"/>
              <a:t>x = integer variable with value 10</a:t>
            </a:r>
          </a:p>
          <a:p>
            <a:pPr marL="0" indent="0">
              <a:buNone/>
            </a:pPr>
            <a:r>
              <a:rPr lang="en-GB" strike="sngStrike" dirty="0"/>
              <a:t>y = integer variable with value 20</a:t>
            </a:r>
          </a:p>
          <a:p>
            <a:pPr marL="0" indent="0">
              <a:buNone/>
            </a:pPr>
            <a:r>
              <a:rPr lang="en-GB" strike="sngStrike" dirty="0"/>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625864" y="5176837"/>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row: Left 7">
            <a:extLst>
              <a:ext uri="{FF2B5EF4-FFF2-40B4-BE49-F238E27FC236}">
                <a16:creationId xmlns:a16="http://schemas.microsoft.com/office/drawing/2014/main" id="{85D23954-2EBC-41A4-8293-E1AF663D0028}"/>
              </a:ext>
            </a:extLst>
          </p:cNvPr>
          <p:cNvSpPr/>
          <p:nvPr/>
        </p:nvSpPr>
        <p:spPr>
          <a:xfrm>
            <a:off x="9625865" y="3821113"/>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48854890-1EF1-179C-CDF1-9FE91C8B83E8}"/>
              </a:ext>
            </a:extLst>
          </p:cNvPr>
          <p:cNvSpPr/>
          <p:nvPr/>
        </p:nvSpPr>
        <p:spPr>
          <a:xfrm>
            <a:off x="707152" y="3429000"/>
            <a:ext cx="5345723" cy="113042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Calibri" panose="020F0502020204030204"/>
                <a:ea typeface="+mn-ea"/>
                <a:cs typeface="+mn-cs"/>
              </a:rPr>
              <a:t>Before ending the function, Python will clear all the variables related to this function to save space.</a:t>
            </a:r>
            <a:endParaRPr kumimoji="0" lang="en-GB" sz="2400" b="1"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BBF4AF49-8853-8DDE-39CB-7CE6D9EC8AF2}"/>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B8DF673-E23A-23F3-FB18-0ADB3E1689C5}"/>
              </a:ext>
            </a:extLst>
          </p:cNvPr>
          <p:cNvSpPr/>
          <p:nvPr/>
        </p:nvSpPr>
        <p:spPr>
          <a:xfrm>
            <a:off x="816430" y="4604657"/>
            <a:ext cx="5181146" cy="205740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50281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t>x1 = integer variable with value 10</a:t>
            </a:r>
          </a:p>
          <a:p>
            <a:pPr marL="0" indent="0">
              <a:buNone/>
            </a:pPr>
            <a:r>
              <a:rPr lang="en-GB" dirty="0"/>
              <a:t>z1 = integer with value 23</a:t>
            </a:r>
          </a:p>
          <a:p>
            <a:pPr marL="0" indent="0">
              <a:buNone/>
            </a:pPr>
            <a:r>
              <a:rPr lang="en-GB" b="1" strike="sngStrike" dirty="0">
                <a:solidFill>
                  <a:schemeClr val="bg1"/>
                </a:solidFill>
              </a:rPr>
              <a:t>Function variables (for instance on line 7)</a:t>
            </a:r>
          </a:p>
          <a:p>
            <a:pPr marL="0" indent="0">
              <a:buNone/>
            </a:pPr>
            <a:r>
              <a:rPr lang="en-US" strike="sngStrike" dirty="0">
                <a:solidFill>
                  <a:schemeClr val="bg1"/>
                </a:solidFill>
              </a:rPr>
              <a:t>x = integer variable with value 10</a:t>
            </a:r>
          </a:p>
          <a:p>
            <a:pPr marL="0" indent="0">
              <a:buNone/>
            </a:pPr>
            <a:r>
              <a:rPr lang="en-GB" strike="sngStrike" dirty="0">
                <a:solidFill>
                  <a:schemeClr val="bg1"/>
                </a:solidFill>
              </a:rPr>
              <a:t>y = integer variable with value 20</a:t>
            </a:r>
          </a:p>
          <a:p>
            <a:pPr marL="0" indent="0">
              <a:buNone/>
            </a:pPr>
            <a:r>
              <a:rPr lang="en-GB" strike="sngStrike" dirty="0">
                <a:solidFill>
                  <a:schemeClr val="bg1"/>
                </a:solidFill>
              </a:rPr>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625864" y="5176837"/>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row: Left 7">
            <a:extLst>
              <a:ext uri="{FF2B5EF4-FFF2-40B4-BE49-F238E27FC236}">
                <a16:creationId xmlns:a16="http://schemas.microsoft.com/office/drawing/2014/main" id="{85D23954-2EBC-41A4-8293-E1AF663D0028}"/>
              </a:ext>
            </a:extLst>
          </p:cNvPr>
          <p:cNvSpPr/>
          <p:nvPr/>
        </p:nvSpPr>
        <p:spPr>
          <a:xfrm>
            <a:off x="9625865" y="3821113"/>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70D293E2-963E-F941-1936-3ACB66FCC480}"/>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23808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t>x1 = integer variable with value 10</a:t>
            </a:r>
          </a:p>
          <a:p>
            <a:pPr marL="0" indent="0">
              <a:buNone/>
            </a:pPr>
            <a:r>
              <a:rPr lang="en-GB" dirty="0"/>
              <a:t>z1 = integer with value 23</a:t>
            </a:r>
          </a:p>
          <a:p>
            <a:pPr marL="0" indent="0">
              <a:buNone/>
            </a:pPr>
            <a:r>
              <a:rPr lang="en-GB" b="1" dirty="0">
                <a:solidFill>
                  <a:schemeClr val="bg1"/>
                </a:solidFill>
              </a:rPr>
              <a:t>Function variables (for instance on line 7)</a:t>
            </a:r>
          </a:p>
          <a:p>
            <a:pPr marL="0" indent="0">
              <a:buNone/>
            </a:pPr>
            <a:r>
              <a:rPr lang="en-US" strike="sngStrike" dirty="0">
                <a:solidFill>
                  <a:schemeClr val="bg1"/>
                </a:solidFill>
              </a:rPr>
              <a:t>x = integer variable with value 10</a:t>
            </a:r>
          </a:p>
          <a:p>
            <a:pPr marL="0" indent="0">
              <a:buNone/>
            </a:pPr>
            <a:r>
              <a:rPr lang="en-GB" strike="sngStrike" dirty="0">
                <a:solidFill>
                  <a:schemeClr val="bg1"/>
                </a:solidFill>
              </a:rPr>
              <a:t>y = integer variable with value 20</a:t>
            </a:r>
          </a:p>
          <a:p>
            <a:pPr marL="0" indent="0">
              <a:buNone/>
            </a:pPr>
            <a:r>
              <a:rPr lang="en-GB" strike="sngStrike" dirty="0">
                <a:solidFill>
                  <a:schemeClr val="bg1"/>
                </a:solidFill>
              </a:rPr>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endParaRPr lang="en-GB" dirty="0"/>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516450" y="5621704"/>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550572D3-944F-A110-F538-436119DD2DEF}"/>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165108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5" name="Text Placeholder 4">
            <a:extLst>
              <a:ext uri="{FF2B5EF4-FFF2-40B4-BE49-F238E27FC236}">
                <a16:creationId xmlns:a16="http://schemas.microsoft.com/office/drawing/2014/main" id="{84FC300C-13A6-4ECD-BBB6-B0CE653B509F}"/>
              </a:ext>
            </a:extLst>
          </p:cNvPr>
          <p:cNvSpPr>
            <a:spLocks noGrp="1"/>
          </p:cNvSpPr>
          <p:nvPr>
            <p:ph type="body" idx="1"/>
          </p:nvPr>
        </p:nvSpPr>
        <p:spPr/>
        <p:txBody>
          <a:bodyPr/>
          <a:lstStyle/>
          <a:p>
            <a:r>
              <a:rPr lang="en-US" dirty="0"/>
              <a:t>Computer memory state</a:t>
            </a:r>
          </a:p>
          <a:p>
            <a:endParaRPr lang="en-GB" dirty="0"/>
          </a:p>
        </p:txBody>
      </p:sp>
      <p:sp>
        <p:nvSpPr>
          <p:cNvPr id="3" name="Content Placeholder 2">
            <a:extLst>
              <a:ext uri="{FF2B5EF4-FFF2-40B4-BE49-F238E27FC236}">
                <a16:creationId xmlns:a16="http://schemas.microsoft.com/office/drawing/2014/main" id="{705A6FF6-B053-417E-BE36-261298817E84}"/>
              </a:ext>
            </a:extLst>
          </p:cNvPr>
          <p:cNvSpPr>
            <a:spLocks noGrp="1"/>
          </p:cNvSpPr>
          <p:nvPr>
            <p:ph sz="half" idx="2"/>
          </p:nvPr>
        </p:nvSpPr>
        <p:spPr>
          <a:xfrm>
            <a:off x="839788" y="2505074"/>
            <a:ext cx="5157787" cy="4255233"/>
          </a:xfrm>
        </p:spPr>
        <p:txBody>
          <a:bodyPr>
            <a:normAutofit fontScale="92500" lnSpcReduction="10000"/>
          </a:bodyPr>
          <a:lstStyle/>
          <a:p>
            <a:pPr marL="0" indent="0">
              <a:buNone/>
            </a:pPr>
            <a:r>
              <a:rPr lang="en-US" b="1" dirty="0"/>
              <a:t>Global variables</a:t>
            </a:r>
          </a:p>
          <a:p>
            <a:pPr marL="0" indent="0">
              <a:buNone/>
            </a:pPr>
            <a:r>
              <a:rPr lang="en-US" dirty="0" err="1"/>
              <a:t>my_function</a:t>
            </a:r>
            <a:r>
              <a:rPr lang="en-US" dirty="0"/>
              <a:t> = Function of some sort defined on line 1.</a:t>
            </a:r>
          </a:p>
          <a:p>
            <a:pPr marL="0" indent="0">
              <a:buNone/>
            </a:pPr>
            <a:r>
              <a:rPr lang="en-US" dirty="0"/>
              <a:t>x1 = integer variable with value 10</a:t>
            </a:r>
          </a:p>
          <a:p>
            <a:pPr marL="0" indent="0">
              <a:buNone/>
            </a:pPr>
            <a:r>
              <a:rPr lang="en-GB" dirty="0"/>
              <a:t>z1 = integer with value 23</a:t>
            </a:r>
          </a:p>
          <a:p>
            <a:pPr marL="0" indent="0">
              <a:buNone/>
            </a:pPr>
            <a:r>
              <a:rPr lang="en-GB" b="1" dirty="0">
                <a:solidFill>
                  <a:schemeClr val="bg1"/>
                </a:solidFill>
              </a:rPr>
              <a:t>Function variables (for instance on line 7)</a:t>
            </a:r>
          </a:p>
          <a:p>
            <a:pPr marL="0" indent="0">
              <a:buNone/>
            </a:pPr>
            <a:r>
              <a:rPr lang="en-US" strike="sngStrike" dirty="0">
                <a:solidFill>
                  <a:schemeClr val="bg1"/>
                </a:solidFill>
              </a:rPr>
              <a:t>x = integer variable with value 10</a:t>
            </a:r>
          </a:p>
          <a:p>
            <a:pPr marL="0" indent="0">
              <a:buNone/>
            </a:pPr>
            <a:r>
              <a:rPr lang="en-GB" strike="sngStrike" dirty="0">
                <a:solidFill>
                  <a:schemeClr val="bg1"/>
                </a:solidFill>
              </a:rPr>
              <a:t>y = integer variable with value 20</a:t>
            </a:r>
          </a:p>
          <a:p>
            <a:pPr marL="0" indent="0">
              <a:buNone/>
            </a:pPr>
            <a:r>
              <a:rPr lang="en-GB" strike="sngStrike" dirty="0">
                <a:solidFill>
                  <a:schemeClr val="bg1"/>
                </a:solidFill>
              </a:rPr>
              <a:t>z = integer variable with value 23</a:t>
            </a:r>
          </a:p>
          <a:p>
            <a:pPr marL="0" indent="0">
              <a:buNone/>
            </a:pPr>
            <a:endParaRPr lang="en-GB" dirty="0"/>
          </a:p>
        </p:txBody>
      </p:sp>
      <p:sp>
        <p:nvSpPr>
          <p:cNvPr id="6" name="Text Placeholder 5">
            <a:extLst>
              <a:ext uri="{FF2B5EF4-FFF2-40B4-BE49-F238E27FC236}">
                <a16:creationId xmlns:a16="http://schemas.microsoft.com/office/drawing/2014/main" id="{D254823C-C76E-4569-BDF2-764C8AF28708}"/>
              </a:ext>
            </a:extLst>
          </p:cNvPr>
          <p:cNvSpPr>
            <a:spLocks noGrp="1"/>
          </p:cNvSpPr>
          <p:nvPr>
            <p:ph type="body" sz="quarter" idx="3"/>
          </p:nvPr>
        </p:nvSpPr>
        <p:spPr/>
        <p:txBody>
          <a:bodyPr/>
          <a:lstStyle/>
          <a:p>
            <a:r>
              <a:rPr lang="en-US" dirty="0"/>
              <a:t>Python script</a:t>
            </a:r>
            <a:br>
              <a:rPr lang="en-US" dirty="0"/>
            </a:br>
            <a:endParaRPr lang="en-GB" dirty="0"/>
          </a:p>
        </p:txBody>
      </p:sp>
      <p:sp>
        <p:nvSpPr>
          <p:cNvPr id="7" name="Content Placeholder 6">
            <a:extLst>
              <a:ext uri="{FF2B5EF4-FFF2-40B4-BE49-F238E27FC236}">
                <a16:creationId xmlns:a16="http://schemas.microsoft.com/office/drawing/2014/main" id="{C48473AB-BD94-4515-897C-C8D8CB06A37A}"/>
              </a:ext>
            </a:extLst>
          </p:cNvPr>
          <p:cNvSpPr>
            <a:spLocks noGrp="1"/>
          </p:cNvSpPr>
          <p:nvPr>
            <p:ph sz="quarter" idx="4"/>
          </p:nvPr>
        </p:nvSpPr>
        <p:spPr>
          <a:xfrm>
            <a:off x="6172200" y="2505075"/>
            <a:ext cx="5183188" cy="4255232"/>
          </a:xfrm>
        </p:spPr>
        <p:txBody>
          <a:bodyPr>
            <a:normAutofit fontScale="92500" lnSpcReduction="10000"/>
          </a:bodyPr>
          <a:lstStyle/>
          <a:p>
            <a:pPr marL="0" indent="0">
              <a:buNone/>
            </a:pPr>
            <a:r>
              <a:rPr lang="en-US" dirty="0">
                <a:solidFill>
                  <a:schemeClr val="bg1">
                    <a:lumMod val="65000"/>
                  </a:schemeClr>
                </a:solidFill>
              </a:rPr>
              <a:t>1</a:t>
            </a:r>
            <a:r>
              <a:rPr lang="en-US" dirty="0"/>
              <a:t> def </a:t>
            </a:r>
            <a:r>
              <a:rPr lang="en-US" dirty="0" err="1"/>
              <a:t>my_function</a:t>
            </a:r>
            <a:r>
              <a:rPr lang="en-US" dirty="0"/>
              <a:t>(x):</a:t>
            </a:r>
          </a:p>
          <a:p>
            <a:pPr marL="0" indent="0">
              <a:buNone/>
            </a:pPr>
            <a:r>
              <a:rPr lang="en-US" dirty="0">
                <a:solidFill>
                  <a:schemeClr val="bg1">
                    <a:lumMod val="65000"/>
                  </a:schemeClr>
                </a:solidFill>
              </a:rPr>
              <a:t>2</a:t>
            </a:r>
            <a:r>
              <a:rPr lang="en-US" dirty="0"/>
              <a:t>       y = 2*x</a:t>
            </a:r>
          </a:p>
          <a:p>
            <a:pPr marL="0" indent="0">
              <a:buNone/>
            </a:pPr>
            <a:r>
              <a:rPr lang="en-US" dirty="0">
                <a:solidFill>
                  <a:schemeClr val="bg1">
                    <a:lumMod val="65000"/>
                  </a:schemeClr>
                </a:solidFill>
              </a:rPr>
              <a:t>3</a:t>
            </a:r>
            <a:r>
              <a:rPr lang="en-US" dirty="0"/>
              <a:t>       z = y + 3</a:t>
            </a:r>
          </a:p>
          <a:p>
            <a:pPr marL="0" indent="0">
              <a:buNone/>
            </a:pPr>
            <a:r>
              <a:rPr lang="en-US" dirty="0">
                <a:solidFill>
                  <a:schemeClr val="bg1">
                    <a:lumMod val="65000"/>
                  </a:schemeClr>
                </a:solidFill>
              </a:rPr>
              <a:t>4</a:t>
            </a:r>
            <a:r>
              <a:rPr lang="en-US" dirty="0"/>
              <a:t>       return z</a:t>
            </a:r>
          </a:p>
          <a:p>
            <a:pPr marL="0" indent="0">
              <a:buNone/>
            </a:pPr>
            <a:r>
              <a:rPr lang="en-US" dirty="0">
                <a:solidFill>
                  <a:schemeClr val="bg1">
                    <a:lumMod val="65000"/>
                  </a:schemeClr>
                </a:solidFill>
              </a:rPr>
              <a:t>5</a:t>
            </a:r>
            <a:r>
              <a:rPr lang="en-US" dirty="0"/>
              <a:t> </a:t>
            </a:r>
          </a:p>
          <a:p>
            <a:pPr marL="0" indent="0">
              <a:buNone/>
            </a:pPr>
            <a:r>
              <a:rPr lang="en-US" dirty="0">
                <a:solidFill>
                  <a:schemeClr val="bg1">
                    <a:lumMod val="65000"/>
                  </a:schemeClr>
                </a:solidFill>
              </a:rPr>
              <a:t>6</a:t>
            </a:r>
            <a:r>
              <a:rPr lang="en-US" dirty="0"/>
              <a:t> x1 = 10</a:t>
            </a:r>
          </a:p>
          <a:p>
            <a:pPr marL="0" indent="0">
              <a:buNone/>
            </a:pPr>
            <a:r>
              <a:rPr lang="en-US" dirty="0">
                <a:solidFill>
                  <a:schemeClr val="bg1">
                    <a:lumMod val="65000"/>
                  </a:schemeClr>
                </a:solidFill>
              </a:rPr>
              <a:t>7</a:t>
            </a:r>
            <a:r>
              <a:rPr lang="en-US" dirty="0"/>
              <a:t> z1 = </a:t>
            </a:r>
            <a:r>
              <a:rPr lang="en-US" dirty="0" err="1"/>
              <a:t>my_function</a:t>
            </a:r>
            <a:r>
              <a:rPr lang="en-US" dirty="0"/>
              <a:t>(x1)</a:t>
            </a:r>
          </a:p>
          <a:p>
            <a:pPr marL="0" indent="0">
              <a:buNone/>
            </a:pPr>
            <a:r>
              <a:rPr lang="en-US" dirty="0">
                <a:solidFill>
                  <a:schemeClr val="bg1">
                    <a:lumMod val="65000"/>
                  </a:schemeClr>
                </a:solidFill>
              </a:rPr>
              <a:t>8</a:t>
            </a:r>
            <a:r>
              <a:rPr lang="en-US" dirty="0"/>
              <a:t> print(z1)</a:t>
            </a:r>
          </a:p>
          <a:p>
            <a:pPr marL="0" indent="0">
              <a:buNone/>
            </a:pPr>
            <a:r>
              <a:rPr lang="en-US" dirty="0">
                <a:solidFill>
                  <a:schemeClr val="accent3"/>
                </a:solidFill>
              </a:rPr>
              <a:t>9</a:t>
            </a:r>
            <a:r>
              <a:rPr lang="en-US" dirty="0"/>
              <a:t> print(y) </a:t>
            </a:r>
            <a:r>
              <a:rPr lang="en-US" i="1" dirty="0">
                <a:solidFill>
                  <a:schemeClr val="accent1"/>
                </a:solidFill>
              </a:rPr>
              <a:t># No longer exists! Error!</a:t>
            </a:r>
            <a:endParaRPr lang="en-GB" i="1" dirty="0">
              <a:solidFill>
                <a:schemeClr val="accent1"/>
              </a:solidFill>
            </a:endParaRPr>
          </a:p>
          <a:p>
            <a:pPr marL="0" indent="0">
              <a:buNone/>
            </a:pPr>
            <a:endParaRPr lang="en-GB" dirty="0"/>
          </a:p>
        </p:txBody>
      </p:sp>
      <p:sp>
        <p:nvSpPr>
          <p:cNvPr id="4" name="Arrow: Left 3">
            <a:extLst>
              <a:ext uri="{FF2B5EF4-FFF2-40B4-BE49-F238E27FC236}">
                <a16:creationId xmlns:a16="http://schemas.microsoft.com/office/drawing/2014/main" id="{718AF4F6-E503-49B4-860E-6319ACCF7323}"/>
              </a:ext>
            </a:extLst>
          </p:cNvPr>
          <p:cNvSpPr/>
          <p:nvPr/>
        </p:nvSpPr>
        <p:spPr>
          <a:xfrm>
            <a:off x="9516450" y="5621704"/>
            <a:ext cx="515815" cy="33191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6C5B19F4-CF36-A3A2-933B-CDC68F19AE2D}"/>
              </a:ext>
            </a:extLst>
          </p:cNvPr>
          <p:cNvSpPr/>
          <p:nvPr/>
        </p:nvSpPr>
        <p:spPr>
          <a:xfrm>
            <a:off x="664029" y="2024744"/>
            <a:ext cx="5431971" cy="4779107"/>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444793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9691-72B9-4283-B673-78B1F1D2E5A2}"/>
              </a:ext>
            </a:extLst>
          </p:cNvPr>
          <p:cNvSpPr>
            <a:spLocks noGrp="1"/>
          </p:cNvSpPr>
          <p:nvPr>
            <p:ph type="title"/>
          </p:nvPr>
        </p:nvSpPr>
        <p:spPr/>
        <p:txBody>
          <a:bodyPr/>
          <a:lstStyle/>
          <a:p>
            <a:r>
              <a:rPr lang="en-US" dirty="0"/>
              <a:t>The </a:t>
            </a:r>
            <a:r>
              <a:rPr lang="en-US" dirty="0" err="1"/>
              <a:t>boolean</a:t>
            </a:r>
            <a:r>
              <a:rPr lang="en-US" dirty="0"/>
              <a:t> type</a:t>
            </a:r>
          </a:p>
        </p:txBody>
      </p:sp>
      <p:sp>
        <p:nvSpPr>
          <p:cNvPr id="4" name="Content Placeholder 3">
            <a:extLst>
              <a:ext uri="{FF2B5EF4-FFF2-40B4-BE49-F238E27FC236}">
                <a16:creationId xmlns:a16="http://schemas.microsoft.com/office/drawing/2014/main" id="{C7EC9BD4-D45C-4913-AE3F-678C043BA8AE}"/>
              </a:ext>
            </a:extLst>
          </p:cNvPr>
          <p:cNvSpPr>
            <a:spLocks noGrp="1"/>
          </p:cNvSpPr>
          <p:nvPr>
            <p:ph sz="half" idx="1"/>
          </p:nvPr>
        </p:nvSpPr>
        <p:spPr>
          <a:xfrm>
            <a:off x="838200" y="1825624"/>
            <a:ext cx="5181600" cy="4801821"/>
          </a:xfrm>
        </p:spPr>
        <p:txBody>
          <a:bodyPr>
            <a:normAutofit/>
          </a:bodyPr>
          <a:lstStyle/>
          <a:p>
            <a:pPr marL="0" indent="0">
              <a:buNone/>
            </a:pPr>
            <a:r>
              <a:rPr lang="en-US" b="1" dirty="0"/>
              <a:t>Definition (the </a:t>
            </a:r>
            <a:r>
              <a:rPr lang="en-US" b="1" dirty="0" err="1">
                <a:solidFill>
                  <a:srgbClr val="00B050"/>
                </a:solidFill>
              </a:rPr>
              <a:t>boolean</a:t>
            </a:r>
            <a:r>
              <a:rPr lang="en-US" b="1" dirty="0"/>
              <a:t> type):</a:t>
            </a:r>
            <a:r>
              <a:rPr lang="en-US" dirty="0"/>
              <a:t> The </a:t>
            </a:r>
            <a:r>
              <a:rPr lang="en-US" b="1" dirty="0" err="1">
                <a:solidFill>
                  <a:srgbClr val="00B050"/>
                </a:solidFill>
              </a:rPr>
              <a:t>boolean</a:t>
            </a:r>
            <a:r>
              <a:rPr lang="en-US" dirty="0"/>
              <a:t> (bool) type is an essential type in programming.</a:t>
            </a:r>
          </a:p>
          <a:p>
            <a:pPr marL="0" indent="0">
              <a:buNone/>
            </a:pPr>
            <a:r>
              <a:rPr lang="en-US" dirty="0"/>
              <a:t>In simple terms, it is the answer to a yes or no question. </a:t>
            </a:r>
          </a:p>
          <a:p>
            <a:pPr marL="0" indent="0">
              <a:buNone/>
            </a:pPr>
            <a:r>
              <a:rPr lang="en-US" dirty="0"/>
              <a:t>It is commonly used </a:t>
            </a:r>
            <a:r>
              <a:rPr lang="en-US" b="1" dirty="0"/>
              <a:t>to check if a condition is satisfied</a:t>
            </a:r>
            <a:r>
              <a:rPr lang="en-US" dirty="0"/>
              <a:t> or not.</a:t>
            </a:r>
          </a:p>
          <a:p>
            <a:pPr marL="0" indent="0">
              <a:buNone/>
            </a:pPr>
            <a:r>
              <a:rPr lang="en-US" dirty="0"/>
              <a:t>It can only take two values:</a:t>
            </a:r>
          </a:p>
          <a:p>
            <a:r>
              <a:rPr lang="en-US" b="1" dirty="0">
                <a:solidFill>
                  <a:srgbClr val="00B050"/>
                </a:solidFill>
              </a:rPr>
              <a:t>True, </a:t>
            </a:r>
            <a:r>
              <a:rPr lang="en-US" dirty="0"/>
              <a:t>if the condition is satisfied;</a:t>
            </a:r>
          </a:p>
          <a:p>
            <a:r>
              <a:rPr lang="en-US" dirty="0"/>
              <a:t>or </a:t>
            </a:r>
            <a:r>
              <a:rPr lang="en-US" b="1" dirty="0">
                <a:solidFill>
                  <a:srgbClr val="00B050"/>
                </a:solidFill>
              </a:rPr>
              <a:t>False, </a:t>
            </a:r>
            <a:r>
              <a:rPr lang="en-US" dirty="0"/>
              <a:t>otherwise.</a:t>
            </a:r>
            <a:endParaRPr lang="en-GB" dirty="0"/>
          </a:p>
        </p:txBody>
      </p:sp>
      <p:pic>
        <p:nvPicPr>
          <p:cNvPr id="6" name="Picture 5">
            <a:extLst>
              <a:ext uri="{FF2B5EF4-FFF2-40B4-BE49-F238E27FC236}">
                <a16:creationId xmlns:a16="http://schemas.microsoft.com/office/drawing/2014/main" id="{4ACC3E40-B121-450F-B6EF-A07A2B8A84C3}"/>
              </a:ext>
            </a:extLst>
          </p:cNvPr>
          <p:cNvPicPr>
            <a:picLocks noChangeAspect="1"/>
          </p:cNvPicPr>
          <p:nvPr/>
        </p:nvPicPr>
        <p:blipFill rotWithShape="1">
          <a:blip r:embed="rId2"/>
          <a:srcRect l="10179" t="33469" r="83852" b="46449"/>
          <a:stretch/>
        </p:blipFill>
        <p:spPr>
          <a:xfrm>
            <a:off x="6876661" y="1004530"/>
            <a:ext cx="4766388" cy="5010815"/>
          </a:xfrm>
          <a:prstGeom prst="rect">
            <a:avLst/>
          </a:prstGeom>
        </p:spPr>
      </p:pic>
    </p:spTree>
    <p:extLst>
      <p:ext uri="{BB962C8B-B14F-4D97-AF65-F5344CB8AC3E}">
        <p14:creationId xmlns:p14="http://schemas.microsoft.com/office/powerpoint/2010/main" val="24896867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95E07-7606-4C09-84F4-C530EB352026}"/>
              </a:ext>
            </a:extLst>
          </p:cNvPr>
          <p:cNvSpPr>
            <a:spLocks noGrp="1"/>
          </p:cNvSpPr>
          <p:nvPr>
            <p:ph type="title"/>
          </p:nvPr>
        </p:nvSpPr>
        <p:spPr/>
        <p:txBody>
          <a:bodyPr/>
          <a:lstStyle/>
          <a:p>
            <a:r>
              <a:rPr lang="en-US" dirty="0"/>
              <a:t>Variables in functions and memory state</a:t>
            </a:r>
          </a:p>
        </p:txBody>
      </p:sp>
      <p:sp>
        <p:nvSpPr>
          <p:cNvPr id="16" name="Content Placeholder 15">
            <a:extLst>
              <a:ext uri="{FF2B5EF4-FFF2-40B4-BE49-F238E27FC236}">
                <a16:creationId xmlns:a16="http://schemas.microsoft.com/office/drawing/2014/main" id="{DEEB5F1A-0717-78E2-111C-1E1D65E43195}"/>
              </a:ext>
            </a:extLst>
          </p:cNvPr>
          <p:cNvSpPr>
            <a:spLocks noGrp="1"/>
          </p:cNvSpPr>
          <p:nvPr>
            <p:ph idx="1"/>
          </p:nvPr>
        </p:nvSpPr>
        <p:spPr/>
        <p:txBody>
          <a:bodyPr/>
          <a:lstStyle/>
          <a:p>
            <a:pPr marL="0" indent="0" algn="ctr">
              <a:buNone/>
            </a:pPr>
            <a:r>
              <a:rPr lang="en-GB" dirty="0"/>
              <a:t>In other words…</a:t>
            </a:r>
          </a:p>
          <a:p>
            <a:pPr marL="0" indent="0" algn="ctr">
              <a:buNone/>
            </a:pPr>
            <a:endParaRPr lang="en-GB" dirty="0"/>
          </a:p>
          <a:p>
            <a:pPr marL="0" indent="0" algn="ctr">
              <a:buNone/>
            </a:pPr>
            <a:r>
              <a:rPr lang="en-GB" sz="6000" dirty="0"/>
              <a:t>What happens in Vegas,</a:t>
            </a:r>
          </a:p>
          <a:p>
            <a:pPr marL="0" indent="0" algn="ctr">
              <a:buNone/>
            </a:pPr>
            <a:r>
              <a:rPr lang="en-GB" sz="6000" dirty="0"/>
              <a:t>Stays in Vegas.</a:t>
            </a:r>
            <a:endParaRPr lang="en-SG" sz="6000" dirty="0"/>
          </a:p>
        </p:txBody>
      </p:sp>
      <p:sp>
        <p:nvSpPr>
          <p:cNvPr id="3" name="TextBox 2">
            <a:extLst>
              <a:ext uri="{FF2B5EF4-FFF2-40B4-BE49-F238E27FC236}">
                <a16:creationId xmlns:a16="http://schemas.microsoft.com/office/drawing/2014/main" id="{B3C91EC4-6574-3684-5538-8B7E51FC746A}"/>
              </a:ext>
            </a:extLst>
          </p:cNvPr>
          <p:cNvSpPr txBox="1"/>
          <p:nvPr/>
        </p:nvSpPr>
        <p:spPr>
          <a:xfrm rot="21111395">
            <a:off x="8170606" y="2428568"/>
            <a:ext cx="25268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FF0000"/>
                </a:solidFill>
                <a:effectLst/>
                <a:uLnTx/>
                <a:uFillTx/>
                <a:latin typeface="Calibri" panose="020F0502020204030204"/>
                <a:ea typeface="+mn-ea"/>
                <a:cs typeface="+mn-cs"/>
              </a:rPr>
              <a:t>the function</a:t>
            </a:r>
            <a:endParaRPr kumimoji="0" lang="en-SG" sz="36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76D1EF0D-7873-CC4D-71F9-5F6A172BF823}"/>
              </a:ext>
            </a:extLst>
          </p:cNvPr>
          <p:cNvSpPr txBox="1"/>
          <p:nvPr/>
        </p:nvSpPr>
        <p:spPr>
          <a:xfrm rot="21111395">
            <a:off x="6129037" y="4446816"/>
            <a:ext cx="252689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FF0000"/>
                </a:solidFill>
                <a:effectLst/>
                <a:uLnTx/>
                <a:uFillTx/>
                <a:latin typeface="Calibri" panose="020F0502020204030204"/>
                <a:ea typeface="+mn-ea"/>
                <a:cs typeface="+mn-cs"/>
              </a:rPr>
              <a:t>the function</a:t>
            </a:r>
            <a:endParaRPr kumimoji="0" lang="en-SG" sz="36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022EB6DE-C1EC-1BC5-A193-8AC00BFD12DD}"/>
              </a:ext>
            </a:extLst>
          </p:cNvPr>
          <p:cNvCxnSpPr/>
          <p:nvPr/>
        </p:nvCxnSpPr>
        <p:spPr>
          <a:xfrm>
            <a:off x="7747817" y="3329268"/>
            <a:ext cx="19172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D379A05-C366-0610-ACF9-52A360F6B420}"/>
              </a:ext>
            </a:extLst>
          </p:cNvPr>
          <p:cNvCxnSpPr/>
          <p:nvPr/>
        </p:nvCxnSpPr>
        <p:spPr>
          <a:xfrm>
            <a:off x="6297559" y="4261991"/>
            <a:ext cx="19172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7FF34E-DD1F-2587-FEDD-A5D6FA557D5E}"/>
              </a:ext>
            </a:extLst>
          </p:cNvPr>
          <p:cNvSpPr txBox="1"/>
          <p:nvPr/>
        </p:nvSpPr>
        <p:spPr>
          <a:xfrm>
            <a:off x="2698958" y="5363810"/>
            <a:ext cx="615990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600" b="1" i="0" u="none" strike="noStrike" kern="1200" cap="none" spc="0" normalizeH="0" baseline="0" noProof="0" dirty="0">
                <a:ln>
                  <a:noFill/>
                </a:ln>
                <a:solidFill>
                  <a:srgbClr val="FF0000"/>
                </a:solidFill>
                <a:effectLst/>
                <a:uLnTx/>
                <a:uFillTx/>
                <a:latin typeface="Calibri" panose="020F0502020204030204"/>
                <a:ea typeface="+mn-ea"/>
                <a:cs typeface="+mn-cs"/>
              </a:rPr>
              <a:t>(unless it is explicitly returned)</a:t>
            </a:r>
            <a:endParaRPr kumimoji="0" lang="en-SG" sz="3600" b="1"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pic>
        <p:nvPicPr>
          <p:cNvPr id="9" name="Picture 8" descr="A sign with a star and text with Welcome to Fabulous Las Vegas sign in the background&#10;&#10;Description automatically generated">
            <a:extLst>
              <a:ext uri="{FF2B5EF4-FFF2-40B4-BE49-F238E27FC236}">
                <a16:creationId xmlns:a16="http://schemas.microsoft.com/office/drawing/2014/main" id="{8C28B1D5-8499-C062-2F32-CC65CA41BB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58866" y="4404136"/>
            <a:ext cx="3038166" cy="2088739"/>
          </a:xfrm>
          <a:prstGeom prst="rect">
            <a:avLst/>
          </a:prstGeom>
        </p:spPr>
      </p:pic>
    </p:spTree>
    <p:extLst>
      <p:ext uri="{BB962C8B-B14F-4D97-AF65-F5344CB8AC3E}">
        <p14:creationId xmlns:p14="http://schemas.microsoft.com/office/powerpoint/2010/main" val="20776457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82D3-3CE8-EBCB-9FED-37620A380B62}"/>
              </a:ext>
            </a:extLst>
          </p:cNvPr>
          <p:cNvSpPr>
            <a:spLocks noGrp="1"/>
          </p:cNvSpPr>
          <p:nvPr>
            <p:ph type="title"/>
          </p:nvPr>
        </p:nvSpPr>
        <p:spPr/>
        <p:txBody>
          <a:bodyPr/>
          <a:lstStyle/>
          <a:p>
            <a:r>
              <a:rPr lang="en-GB" dirty="0"/>
              <a:t>A note on global variables</a:t>
            </a:r>
          </a:p>
        </p:txBody>
      </p:sp>
      <p:sp>
        <p:nvSpPr>
          <p:cNvPr id="4" name="Content Placeholder 3">
            <a:extLst>
              <a:ext uri="{FF2B5EF4-FFF2-40B4-BE49-F238E27FC236}">
                <a16:creationId xmlns:a16="http://schemas.microsoft.com/office/drawing/2014/main" id="{C9BBEB21-2F3E-3B91-E5A4-18595533A2E8}"/>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global</a:t>
            </a:r>
            <a:r>
              <a:rPr lang="en-GB" b="1" dirty="0"/>
              <a:t> variables):</a:t>
            </a:r>
          </a:p>
          <a:p>
            <a:pPr marL="0" indent="0">
              <a:buNone/>
            </a:pPr>
            <a:r>
              <a:rPr lang="en-GB" dirty="0"/>
              <a:t>In Python, variables defined outside of any function are usually called </a:t>
            </a:r>
            <a:r>
              <a:rPr lang="en-GB" b="1" dirty="0">
                <a:solidFill>
                  <a:srgbClr val="00B050"/>
                </a:solidFill>
              </a:rPr>
              <a:t>global</a:t>
            </a:r>
            <a:r>
              <a:rPr lang="en-GB" dirty="0"/>
              <a:t> </a:t>
            </a:r>
            <a:r>
              <a:rPr lang="en-GB" b="1" dirty="0"/>
              <a:t>variables</a:t>
            </a:r>
            <a:r>
              <a:rPr lang="en-GB" dirty="0"/>
              <a:t>. They can be used anywhere, even in functions, BUT it is better practice to pass them as parameters to the function explicitly.</a:t>
            </a:r>
          </a:p>
        </p:txBody>
      </p:sp>
      <p:pic>
        <p:nvPicPr>
          <p:cNvPr id="3" name="Picture 2">
            <a:extLst>
              <a:ext uri="{FF2B5EF4-FFF2-40B4-BE49-F238E27FC236}">
                <a16:creationId xmlns:a16="http://schemas.microsoft.com/office/drawing/2014/main" id="{69C209BE-BA12-E3A7-0880-9FFBB5AE21A1}"/>
              </a:ext>
            </a:extLst>
          </p:cNvPr>
          <p:cNvPicPr>
            <a:picLocks noChangeAspect="1"/>
          </p:cNvPicPr>
          <p:nvPr/>
        </p:nvPicPr>
        <p:blipFill>
          <a:blip r:embed="rId2"/>
          <a:stretch>
            <a:fillRect/>
          </a:stretch>
        </p:blipFill>
        <p:spPr>
          <a:xfrm>
            <a:off x="1046114" y="3883743"/>
            <a:ext cx="10099772" cy="2895600"/>
          </a:xfrm>
          <a:prstGeom prst="rect">
            <a:avLst/>
          </a:prstGeom>
        </p:spPr>
      </p:pic>
    </p:spTree>
    <p:extLst>
      <p:ext uri="{BB962C8B-B14F-4D97-AF65-F5344CB8AC3E}">
        <p14:creationId xmlns:p14="http://schemas.microsoft.com/office/powerpoint/2010/main" val="10683145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82D3-3CE8-EBCB-9FED-37620A380B62}"/>
              </a:ext>
            </a:extLst>
          </p:cNvPr>
          <p:cNvSpPr>
            <a:spLocks noGrp="1"/>
          </p:cNvSpPr>
          <p:nvPr>
            <p:ph type="title"/>
          </p:nvPr>
        </p:nvSpPr>
        <p:spPr/>
        <p:txBody>
          <a:bodyPr/>
          <a:lstStyle/>
          <a:p>
            <a:r>
              <a:rPr lang="en-GB" dirty="0"/>
              <a:t>A note on global variables</a:t>
            </a:r>
          </a:p>
        </p:txBody>
      </p:sp>
      <p:sp>
        <p:nvSpPr>
          <p:cNvPr id="4" name="Content Placeholder 3">
            <a:extLst>
              <a:ext uri="{FF2B5EF4-FFF2-40B4-BE49-F238E27FC236}">
                <a16:creationId xmlns:a16="http://schemas.microsoft.com/office/drawing/2014/main" id="{C9BBEB21-2F3E-3B91-E5A4-18595533A2E8}"/>
              </a:ext>
            </a:extLst>
          </p:cNvPr>
          <p:cNvSpPr>
            <a:spLocks noGrp="1"/>
          </p:cNvSpPr>
          <p:nvPr>
            <p:ph idx="1"/>
          </p:nvPr>
        </p:nvSpPr>
        <p:spPr>
          <a:xfrm>
            <a:off x="838200" y="1825625"/>
            <a:ext cx="10733314" cy="4351338"/>
          </a:xfrm>
        </p:spPr>
        <p:txBody>
          <a:bodyPr>
            <a:normAutofit/>
          </a:bodyPr>
          <a:lstStyle/>
          <a:p>
            <a:pPr marL="0" indent="0">
              <a:buNone/>
            </a:pPr>
            <a:r>
              <a:rPr lang="en-GB" b="1" dirty="0"/>
              <a:t>Important note: Relying on </a:t>
            </a:r>
            <a:r>
              <a:rPr lang="en-GB" b="1" dirty="0">
                <a:solidFill>
                  <a:srgbClr val="00B050"/>
                </a:solidFill>
              </a:rPr>
              <a:t>global</a:t>
            </a:r>
            <a:r>
              <a:rPr lang="en-GB" b="1" dirty="0"/>
              <a:t> variables is considered </a:t>
            </a:r>
            <a:r>
              <a:rPr lang="en-GB" b="1" u="sng" dirty="0"/>
              <a:t>malpractice</a:t>
            </a:r>
            <a:r>
              <a:rPr lang="en-GB" b="1" dirty="0"/>
              <a:t>! </a:t>
            </a:r>
          </a:p>
          <a:p>
            <a:r>
              <a:rPr lang="en-GB" b="1" dirty="0"/>
              <a:t>If a function needs a variable, it should be listed as inputs.</a:t>
            </a:r>
          </a:p>
          <a:p>
            <a:r>
              <a:rPr lang="en-GB" dirty="0"/>
              <a:t>Many other programming languages (e.g. C) will not allow for variables to be used in functions without being passed as inputs explicitly!</a:t>
            </a:r>
          </a:p>
        </p:txBody>
      </p:sp>
      <p:pic>
        <p:nvPicPr>
          <p:cNvPr id="9" name="Picture 8">
            <a:extLst>
              <a:ext uri="{FF2B5EF4-FFF2-40B4-BE49-F238E27FC236}">
                <a16:creationId xmlns:a16="http://schemas.microsoft.com/office/drawing/2014/main" id="{662DA9B5-DAD2-A75B-A2B0-CE986495E170}"/>
              </a:ext>
            </a:extLst>
          </p:cNvPr>
          <p:cNvPicPr>
            <a:picLocks noChangeAspect="1"/>
          </p:cNvPicPr>
          <p:nvPr/>
        </p:nvPicPr>
        <p:blipFill>
          <a:blip r:embed="rId2"/>
          <a:stretch>
            <a:fillRect/>
          </a:stretch>
        </p:blipFill>
        <p:spPr>
          <a:xfrm>
            <a:off x="1046114" y="3883743"/>
            <a:ext cx="10099772" cy="2895600"/>
          </a:xfrm>
          <a:prstGeom prst="rect">
            <a:avLst/>
          </a:prstGeom>
        </p:spPr>
      </p:pic>
    </p:spTree>
    <p:extLst>
      <p:ext uri="{BB962C8B-B14F-4D97-AF65-F5344CB8AC3E}">
        <p14:creationId xmlns:p14="http://schemas.microsoft.com/office/powerpoint/2010/main" val="2197884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8C0-D1F8-4C54-8259-8A8951ACEFA5}"/>
              </a:ext>
            </a:extLst>
          </p:cNvPr>
          <p:cNvSpPr>
            <a:spLocks noGrp="1"/>
          </p:cNvSpPr>
          <p:nvPr>
            <p:ph type="title"/>
          </p:nvPr>
        </p:nvSpPr>
        <p:spPr/>
        <p:txBody>
          <a:bodyPr/>
          <a:lstStyle/>
          <a:p>
            <a:r>
              <a:rPr lang="en-US" dirty="0"/>
              <a:t>Matt’s Great advice</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838200" y="1856517"/>
            <a:ext cx="5181600" cy="4315927"/>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Use functions to avoid repetitions of code</a:t>
            </a:r>
          </a:p>
          <a:p>
            <a:pPr marL="0" indent="0">
              <a:buNone/>
            </a:pPr>
            <a:r>
              <a:rPr lang="en-US" sz="2400" dirty="0"/>
              <a:t>Find yourself </a:t>
            </a:r>
            <a:r>
              <a:rPr lang="en-US" sz="2400" b="1" dirty="0"/>
              <a:t>copy-pasting blocks of code, and only changing a few values in this block of code</a:t>
            </a:r>
            <a:r>
              <a:rPr lang="en-US" sz="2400" dirty="0"/>
              <a:t>?</a:t>
            </a:r>
          </a:p>
          <a:p>
            <a:pPr marL="0" indent="0">
              <a:buNone/>
            </a:pPr>
            <a:r>
              <a:rPr lang="en-US" sz="2400" dirty="0"/>
              <a:t>Then, you probably need a </a:t>
            </a:r>
            <a:r>
              <a:rPr lang="en-US" sz="2400" b="1" dirty="0"/>
              <a:t>function</a:t>
            </a:r>
            <a:r>
              <a:rPr lang="en-US" sz="2400" dirty="0"/>
              <a:t> of some sort, which is called multiple times, but with different parameters.</a:t>
            </a:r>
          </a:p>
          <a:p>
            <a:pPr marL="0" indent="0">
              <a:buNone/>
            </a:pPr>
            <a:r>
              <a:rPr lang="en-US" sz="2400" dirty="0"/>
              <a:t>Functions makes your coding </a:t>
            </a:r>
            <a:r>
              <a:rPr lang="en-US" sz="2400" b="1" dirty="0"/>
              <a:t>modular</a:t>
            </a:r>
            <a:r>
              <a:rPr lang="en-US" sz="2400" dirty="0"/>
              <a:t>, </a:t>
            </a:r>
            <a:r>
              <a:rPr lang="en-US" sz="2400" b="1" dirty="0"/>
              <a:t>easier</a:t>
            </a:r>
            <a:r>
              <a:rPr lang="en-US" sz="2400" dirty="0"/>
              <a:t>, and your code will look a lot more professional.</a:t>
            </a:r>
          </a:p>
        </p:txBody>
      </p:sp>
      <p:pic>
        <p:nvPicPr>
          <p:cNvPr id="6" name="Picture 5" descr="A picture containing person, indoor, table, woman&#10;&#10;Description automatically generated">
            <a:extLst>
              <a:ext uri="{FF2B5EF4-FFF2-40B4-BE49-F238E27FC236}">
                <a16:creationId xmlns:a16="http://schemas.microsoft.com/office/drawing/2014/main" id="{4A1AC731-77A5-4D95-A7CC-C8B7A312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Tree>
    <p:extLst>
      <p:ext uri="{BB962C8B-B14F-4D97-AF65-F5344CB8AC3E}">
        <p14:creationId xmlns:p14="http://schemas.microsoft.com/office/powerpoint/2010/main" val="1742061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D11C40-0FE4-4C9E-90EB-3E7D49C1F60B}"/>
              </a:ext>
            </a:extLst>
          </p:cNvPr>
          <p:cNvSpPr>
            <a:spLocks noGrp="1"/>
          </p:cNvSpPr>
          <p:nvPr>
            <p:ph type="title"/>
          </p:nvPr>
        </p:nvSpPr>
        <p:spPr/>
        <p:txBody>
          <a:bodyPr/>
          <a:lstStyle/>
          <a:p>
            <a:r>
              <a:rPr lang="en-US" dirty="0"/>
              <a:t>Matt’s </a:t>
            </a:r>
            <a:r>
              <a:rPr lang="en-US"/>
              <a:t>Great advice: </a:t>
            </a:r>
            <a:r>
              <a:rPr lang="en-US" dirty="0"/>
              <a:t>example</a:t>
            </a:r>
            <a:endParaRPr lang="en-GB" dirty="0"/>
          </a:p>
        </p:txBody>
      </p:sp>
      <p:pic>
        <p:nvPicPr>
          <p:cNvPr id="5" name="Picture 4">
            <a:extLst>
              <a:ext uri="{FF2B5EF4-FFF2-40B4-BE49-F238E27FC236}">
                <a16:creationId xmlns:a16="http://schemas.microsoft.com/office/drawing/2014/main" id="{2267ABD7-3743-4C25-8DF9-03B981E8DC1A}"/>
              </a:ext>
            </a:extLst>
          </p:cNvPr>
          <p:cNvPicPr>
            <a:picLocks noChangeAspect="1"/>
          </p:cNvPicPr>
          <p:nvPr/>
        </p:nvPicPr>
        <p:blipFill rotWithShape="1">
          <a:blip r:embed="rId2"/>
          <a:srcRect l="10321" t="45539" r="60897" b="21230"/>
          <a:stretch/>
        </p:blipFill>
        <p:spPr>
          <a:xfrm>
            <a:off x="246185" y="2128835"/>
            <a:ext cx="11699630" cy="4221253"/>
          </a:xfrm>
          <a:prstGeom prst="rect">
            <a:avLst/>
          </a:prstGeom>
        </p:spPr>
      </p:pic>
    </p:spTree>
    <p:extLst>
      <p:ext uri="{BB962C8B-B14F-4D97-AF65-F5344CB8AC3E}">
        <p14:creationId xmlns:p14="http://schemas.microsoft.com/office/powerpoint/2010/main" val="11562646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FAE9-9E41-4C00-A953-2B997B828490}"/>
              </a:ext>
            </a:extLst>
          </p:cNvPr>
          <p:cNvSpPr>
            <a:spLocks noGrp="1"/>
          </p:cNvSpPr>
          <p:nvPr>
            <p:ph type="title"/>
          </p:nvPr>
        </p:nvSpPr>
        <p:spPr>
          <a:xfrm>
            <a:off x="838199" y="365125"/>
            <a:ext cx="11158415" cy="1325563"/>
          </a:xfrm>
        </p:spPr>
        <p:txBody>
          <a:bodyPr/>
          <a:lstStyle/>
          <a:p>
            <a:r>
              <a:rPr lang="en-US" dirty="0"/>
              <a:t>Subfunctions and calling them in other functions</a:t>
            </a:r>
          </a:p>
        </p:txBody>
      </p:sp>
      <p:sp>
        <p:nvSpPr>
          <p:cNvPr id="11" name="Content Placeholder 10">
            <a:extLst>
              <a:ext uri="{FF2B5EF4-FFF2-40B4-BE49-F238E27FC236}">
                <a16:creationId xmlns:a16="http://schemas.microsoft.com/office/drawing/2014/main" id="{ED56618C-8DBF-46DB-8DFC-34F8EB27DFD4}"/>
              </a:ext>
            </a:extLst>
          </p:cNvPr>
          <p:cNvSpPr>
            <a:spLocks noGrp="1"/>
          </p:cNvSpPr>
          <p:nvPr>
            <p:ph idx="1"/>
          </p:nvPr>
        </p:nvSpPr>
        <p:spPr/>
        <p:txBody>
          <a:bodyPr/>
          <a:lstStyle/>
          <a:p>
            <a:pPr marL="0" indent="0">
              <a:buNone/>
            </a:pPr>
            <a:r>
              <a:rPr lang="en-US" b="1" dirty="0"/>
              <a:t>Definition (Function </a:t>
            </a:r>
            <a:r>
              <a:rPr lang="en-US" b="1" dirty="0">
                <a:solidFill>
                  <a:srgbClr val="00B050"/>
                </a:solidFill>
              </a:rPr>
              <a:t>modularity</a:t>
            </a:r>
            <a:r>
              <a:rPr lang="en-US" b="1" dirty="0"/>
              <a:t>): </a:t>
            </a:r>
            <a:r>
              <a:rPr lang="en-US" dirty="0"/>
              <a:t>You may find useful to </a:t>
            </a:r>
            <a:r>
              <a:rPr lang="en-US" b="1" dirty="0"/>
              <a:t>define several functions and call them inside other functions</a:t>
            </a:r>
            <a:r>
              <a:rPr lang="en-US" dirty="0"/>
              <a:t>. Again, this makes the code more modular, professional and readable.</a:t>
            </a:r>
          </a:p>
          <a:p>
            <a:endParaRPr lang="en-GB" dirty="0"/>
          </a:p>
        </p:txBody>
      </p:sp>
      <p:pic>
        <p:nvPicPr>
          <p:cNvPr id="10" name="Picture 9">
            <a:extLst>
              <a:ext uri="{FF2B5EF4-FFF2-40B4-BE49-F238E27FC236}">
                <a16:creationId xmlns:a16="http://schemas.microsoft.com/office/drawing/2014/main" id="{9A1161AA-391F-4D31-A3A7-86A24FD91E3C}"/>
              </a:ext>
            </a:extLst>
          </p:cNvPr>
          <p:cNvPicPr>
            <a:picLocks noChangeAspect="1"/>
          </p:cNvPicPr>
          <p:nvPr/>
        </p:nvPicPr>
        <p:blipFill rotWithShape="1">
          <a:blip r:embed="rId2"/>
          <a:srcRect l="10255" t="57714" r="59745" b="8490"/>
          <a:stretch/>
        </p:blipFill>
        <p:spPr>
          <a:xfrm>
            <a:off x="1140566" y="3242903"/>
            <a:ext cx="10105772" cy="3557646"/>
          </a:xfrm>
          <a:prstGeom prst="rect">
            <a:avLst/>
          </a:prstGeom>
        </p:spPr>
      </p:pic>
    </p:spTree>
    <p:extLst>
      <p:ext uri="{BB962C8B-B14F-4D97-AF65-F5344CB8AC3E}">
        <p14:creationId xmlns:p14="http://schemas.microsoft.com/office/powerpoint/2010/main" val="41090145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6361C7EF-D8A9-4EB5-8E6C-AA58E11066F1}"/>
              </a:ext>
            </a:extLst>
          </p:cNvPr>
          <p:cNvSpPr/>
          <p:nvPr/>
        </p:nvSpPr>
        <p:spPr>
          <a:xfrm>
            <a:off x="7929397" y="1012722"/>
            <a:ext cx="3527958" cy="5554765"/>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352FAE9-9E41-4C00-A953-2B997B828490}"/>
              </a:ext>
            </a:extLst>
          </p:cNvPr>
          <p:cNvSpPr>
            <a:spLocks noGrp="1"/>
          </p:cNvSpPr>
          <p:nvPr>
            <p:ph type="title"/>
          </p:nvPr>
        </p:nvSpPr>
        <p:spPr/>
        <p:txBody>
          <a:bodyPr/>
          <a:lstStyle/>
          <a:p>
            <a:r>
              <a:rPr lang="en-US" dirty="0"/>
              <a:t>Functional diagrams</a:t>
            </a:r>
          </a:p>
        </p:txBody>
      </p:sp>
      <p:graphicFrame>
        <p:nvGraphicFramePr>
          <p:cNvPr id="6" name="Content Placeholder 5">
            <a:extLst>
              <a:ext uri="{FF2B5EF4-FFF2-40B4-BE49-F238E27FC236}">
                <a16:creationId xmlns:a16="http://schemas.microsoft.com/office/drawing/2014/main" id="{C1D2A9CB-CC77-4D47-A17A-ABFC541500D1}"/>
              </a:ext>
            </a:extLst>
          </p:cNvPr>
          <p:cNvGraphicFramePr>
            <a:graphicFrameLocks noGrp="1"/>
          </p:cNvGraphicFramePr>
          <p:nvPr>
            <p:ph sz="half" idx="1"/>
          </p:nvPr>
        </p:nvGraphicFramePr>
        <p:xfrm>
          <a:off x="8643815" y="1891323"/>
          <a:ext cx="3055816" cy="43565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TextBox 7">
            <a:extLst>
              <a:ext uri="{FF2B5EF4-FFF2-40B4-BE49-F238E27FC236}">
                <a16:creationId xmlns:a16="http://schemas.microsoft.com/office/drawing/2014/main" id="{C0E5EAE0-411B-4341-8A13-025310861F44}"/>
              </a:ext>
            </a:extLst>
          </p:cNvPr>
          <p:cNvSpPr txBox="1"/>
          <p:nvPr/>
        </p:nvSpPr>
        <p:spPr>
          <a:xfrm rot="16200000">
            <a:off x="5951089" y="3530935"/>
            <a:ext cx="491072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F3 (main): </a:t>
            </a:r>
            <a:r>
              <a:rPr kumimoji="0" lang="en-US" sz="2800" b="1" i="0" u="none" strike="noStrike" kern="1200" cap="none" spc="0" normalizeH="0" baseline="0" noProof="0" dirty="0" err="1">
                <a:ln>
                  <a:noFill/>
                </a:ln>
                <a:solidFill>
                  <a:prstClr val="white"/>
                </a:solidFill>
                <a:effectLst/>
                <a:uLnTx/>
                <a:uFillTx/>
                <a:latin typeface="Calibri" panose="020F0502020204030204"/>
                <a:ea typeface="+mn-ea"/>
                <a:cs typeface="+mn-cs"/>
              </a:rPr>
              <a:t>avg_grade</a:t>
            </a: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 function</a:t>
            </a:r>
            <a:endParaRPr kumimoji="0" lang="en-GB" sz="2800" b="1"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 name="Content Placeholder 3">
            <a:extLst>
              <a:ext uri="{FF2B5EF4-FFF2-40B4-BE49-F238E27FC236}">
                <a16:creationId xmlns:a16="http://schemas.microsoft.com/office/drawing/2014/main" id="{1A4296FB-C6A0-4770-98BC-A95E5DE2691E}"/>
              </a:ext>
            </a:extLst>
          </p:cNvPr>
          <p:cNvSpPr txBox="1">
            <a:spLocks/>
          </p:cNvSpPr>
          <p:nvPr/>
        </p:nvSpPr>
        <p:spPr>
          <a:xfrm>
            <a:off x="838199" y="1825624"/>
            <a:ext cx="6719277" cy="4883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you have to design a function and/or several subfunctions, you might find it useful to draw a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functional diagram</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See the one on the right, for the </a:t>
            </a:r>
            <a:r>
              <a:rPr kumimoji="0" lang="en-US" sz="2800" b="0" i="0" u="none" strike="noStrike" kern="1200" cap="none" spc="0" normalizeH="0" baseline="0" noProof="0" dirty="0" err="1">
                <a:ln>
                  <a:noFill/>
                </a:ln>
                <a:solidFill>
                  <a:prstClr val="black"/>
                </a:solidFill>
                <a:effectLst/>
                <a:uLnTx/>
                <a:uFillTx/>
                <a:latin typeface="Calibri" panose="020F0502020204030204"/>
                <a:ea typeface="+mn-ea"/>
                <a:cs typeface="+mn-cs"/>
              </a:rPr>
              <a:t>avg_grade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functions and its subfunctions.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 bit overkill right now, but….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your code becomes heavier, breaking it down into well-chosen subfunctions, and keeping track of these functions will become essential.</a:t>
            </a:r>
            <a:endParaRPr kumimoji="0" lang="en-GB"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17891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008C0-D1F8-4C54-8259-8A8951ACEFA5}"/>
              </a:ext>
            </a:extLst>
          </p:cNvPr>
          <p:cNvSpPr>
            <a:spLocks noGrp="1"/>
          </p:cNvSpPr>
          <p:nvPr>
            <p:ph type="title"/>
          </p:nvPr>
        </p:nvSpPr>
        <p:spPr/>
        <p:txBody>
          <a:bodyPr/>
          <a:lstStyle/>
          <a:p>
            <a:r>
              <a:rPr lang="en-US" dirty="0"/>
              <a:t>Matt’s Great advice</a:t>
            </a:r>
          </a:p>
        </p:txBody>
      </p:sp>
      <p:sp>
        <p:nvSpPr>
          <p:cNvPr id="3" name="Content Placeholder 2">
            <a:extLst>
              <a:ext uri="{FF2B5EF4-FFF2-40B4-BE49-F238E27FC236}">
                <a16:creationId xmlns:a16="http://schemas.microsoft.com/office/drawing/2014/main" id="{16F1B05B-18E1-4619-9BD4-4D5E57EC9954}"/>
              </a:ext>
            </a:extLst>
          </p:cNvPr>
          <p:cNvSpPr>
            <a:spLocks noGrp="1"/>
          </p:cNvSpPr>
          <p:nvPr>
            <p:ph sz="half" idx="1"/>
          </p:nvPr>
        </p:nvSpPr>
        <p:spPr>
          <a:xfrm>
            <a:off x="838200" y="2372332"/>
            <a:ext cx="5181600" cy="3168775"/>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one main function to rule them all!</a:t>
            </a:r>
          </a:p>
          <a:p>
            <a:pPr marL="0" indent="0">
              <a:buNone/>
            </a:pPr>
            <a:r>
              <a:rPr lang="en-US" sz="2400" dirty="0"/>
              <a:t>You may have defined several </a:t>
            </a:r>
            <a:r>
              <a:rPr lang="en-US" sz="2400" b="1" dirty="0"/>
              <a:t>subfunctions</a:t>
            </a:r>
            <a:r>
              <a:rPr lang="en-US" sz="2400" dirty="0"/>
              <a:t> and have designed a nice </a:t>
            </a:r>
            <a:r>
              <a:rPr lang="en-US" sz="2400" b="1" dirty="0"/>
              <a:t>modular</a:t>
            </a:r>
            <a:r>
              <a:rPr lang="en-US" sz="2400" dirty="0"/>
              <a:t> code.</a:t>
            </a:r>
          </a:p>
          <a:p>
            <a:pPr marL="0" indent="0">
              <a:buNone/>
            </a:pPr>
            <a:r>
              <a:rPr lang="en-US" sz="2400" dirty="0"/>
              <a:t>Now is the time to define a </a:t>
            </a:r>
            <a:r>
              <a:rPr lang="en-US" sz="2400" b="1" dirty="0">
                <a:solidFill>
                  <a:srgbClr val="00B050"/>
                </a:solidFill>
              </a:rPr>
              <a:t>main </a:t>
            </a:r>
            <a:r>
              <a:rPr lang="en-US" sz="2400" b="1" dirty="0"/>
              <a:t>function</a:t>
            </a:r>
            <a:r>
              <a:rPr lang="en-US" sz="2400" dirty="0"/>
              <a:t> that runs all of these functions at once. We often like to call it </a:t>
            </a:r>
            <a:r>
              <a:rPr lang="en-US" sz="2400" b="1" dirty="0">
                <a:solidFill>
                  <a:srgbClr val="00B050"/>
                </a:solidFill>
              </a:rPr>
              <a:t>main()</a:t>
            </a:r>
            <a:r>
              <a:rPr lang="en-US" sz="2400" dirty="0"/>
              <a:t>.</a:t>
            </a:r>
          </a:p>
        </p:txBody>
      </p:sp>
      <p:pic>
        <p:nvPicPr>
          <p:cNvPr id="6" name="Picture 5" descr="A picture containing person, indoor, table, woman&#10;&#10;Description automatically generated">
            <a:extLst>
              <a:ext uri="{FF2B5EF4-FFF2-40B4-BE49-F238E27FC236}">
                <a16:creationId xmlns:a16="http://schemas.microsoft.com/office/drawing/2014/main" id="{4A1AC731-77A5-4D95-A7CC-C8B7A312F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Tree>
    <p:extLst>
      <p:ext uri="{BB962C8B-B14F-4D97-AF65-F5344CB8AC3E}">
        <p14:creationId xmlns:p14="http://schemas.microsoft.com/office/powerpoint/2010/main" val="21077974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1C6D-4833-4E68-AF1D-7476037E22C3}"/>
              </a:ext>
            </a:extLst>
          </p:cNvPr>
          <p:cNvSpPr>
            <a:spLocks noGrp="1"/>
          </p:cNvSpPr>
          <p:nvPr>
            <p:ph type="title"/>
          </p:nvPr>
        </p:nvSpPr>
        <p:spPr/>
        <p:txBody>
          <a:bodyPr/>
          <a:lstStyle/>
          <a:p>
            <a:r>
              <a:rPr lang="en-US" dirty="0"/>
              <a:t>Activity 2: Ballistics of an angry bird</a:t>
            </a:r>
            <a:endParaRPr lang="en-GB" dirty="0"/>
          </a:p>
        </p:txBody>
      </p:sp>
      <p:sp>
        <p:nvSpPr>
          <p:cNvPr id="3" name="Content Placeholder 2">
            <a:extLst>
              <a:ext uri="{FF2B5EF4-FFF2-40B4-BE49-F238E27FC236}">
                <a16:creationId xmlns:a16="http://schemas.microsoft.com/office/drawing/2014/main" id="{C4479D1E-AF65-4622-90BD-80F5ED2AEB85}"/>
              </a:ext>
            </a:extLst>
          </p:cNvPr>
          <p:cNvSpPr>
            <a:spLocks noGrp="1"/>
          </p:cNvSpPr>
          <p:nvPr>
            <p:ph sz="half" idx="1"/>
          </p:nvPr>
        </p:nvSpPr>
        <p:spPr/>
        <p:txBody>
          <a:bodyPr>
            <a:normAutofit/>
          </a:bodyPr>
          <a:lstStyle/>
          <a:p>
            <a:pPr marL="0" indent="0" algn="ctr">
              <a:buNone/>
            </a:pPr>
            <a:r>
              <a:rPr lang="en-US" sz="3200" dirty="0"/>
              <a:t>Let us practice these concepts with a second activity.</a:t>
            </a:r>
          </a:p>
          <a:p>
            <a:pPr marL="0" indent="0" algn="ctr">
              <a:buNone/>
            </a:pPr>
            <a:endParaRPr lang="en-US" sz="3200" dirty="0"/>
          </a:p>
          <a:p>
            <a:pPr marL="0" indent="0" algn="ctr">
              <a:buNone/>
            </a:pPr>
            <a:r>
              <a:rPr lang="en-US" sz="3200" dirty="0"/>
              <a:t>Check the notebook</a:t>
            </a:r>
          </a:p>
          <a:p>
            <a:pPr marL="0" indent="0" algn="ctr">
              <a:buNone/>
            </a:pPr>
            <a:r>
              <a:rPr lang="en-US" sz="3200" b="1" dirty="0"/>
              <a:t>Activity 2 - Ballistics of an angry </a:t>
            </a:r>
            <a:r>
              <a:rPr lang="en-US" sz="3200" b="1" dirty="0" err="1"/>
              <a:t>bird.ipynb</a:t>
            </a:r>
            <a:endParaRPr lang="en-US" sz="3200" b="1" dirty="0"/>
          </a:p>
          <a:p>
            <a:endParaRPr lang="en-US" b="1" dirty="0"/>
          </a:p>
        </p:txBody>
      </p:sp>
      <p:pic>
        <p:nvPicPr>
          <p:cNvPr id="8" name="Picture 7" descr="A picture containing light, table, white, colorful&#10;&#10;Description automatically generated">
            <a:extLst>
              <a:ext uri="{FF2B5EF4-FFF2-40B4-BE49-F238E27FC236}">
                <a16:creationId xmlns:a16="http://schemas.microsoft.com/office/drawing/2014/main" id="{88D0E2D3-4FAB-4EE3-AADA-8D37EDB6A2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469" y="1762771"/>
            <a:ext cx="5631022" cy="3576168"/>
          </a:xfrm>
          <a:prstGeom prst="rect">
            <a:avLst/>
          </a:prstGeom>
        </p:spPr>
      </p:pic>
    </p:spTree>
    <p:extLst>
      <p:ext uri="{BB962C8B-B14F-4D97-AF65-F5344CB8AC3E}">
        <p14:creationId xmlns:p14="http://schemas.microsoft.com/office/powerpoint/2010/main" val="2969373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B1C6D-4833-4E68-AF1D-7476037E22C3}"/>
              </a:ext>
            </a:extLst>
          </p:cNvPr>
          <p:cNvSpPr>
            <a:spLocks noGrp="1"/>
          </p:cNvSpPr>
          <p:nvPr>
            <p:ph type="title"/>
          </p:nvPr>
        </p:nvSpPr>
        <p:spPr/>
        <p:txBody>
          <a:bodyPr/>
          <a:lstStyle/>
          <a:p>
            <a:r>
              <a:rPr lang="en-US" dirty="0"/>
              <a:t>Activity 2: Ballistics of an angry bird</a:t>
            </a:r>
            <a:endParaRPr lang="en-GB" dirty="0"/>
          </a:p>
        </p:txBody>
      </p:sp>
      <p:sp>
        <p:nvSpPr>
          <p:cNvPr id="3" name="Content Placeholder 2">
            <a:extLst>
              <a:ext uri="{FF2B5EF4-FFF2-40B4-BE49-F238E27FC236}">
                <a16:creationId xmlns:a16="http://schemas.microsoft.com/office/drawing/2014/main" id="{C4479D1E-AF65-4622-90BD-80F5ED2AEB85}"/>
              </a:ext>
            </a:extLst>
          </p:cNvPr>
          <p:cNvSpPr>
            <a:spLocks noGrp="1"/>
          </p:cNvSpPr>
          <p:nvPr>
            <p:ph sz="half" idx="1"/>
          </p:nvPr>
        </p:nvSpPr>
        <p:spPr/>
        <p:txBody>
          <a:bodyPr>
            <a:normAutofit/>
          </a:bodyPr>
          <a:lstStyle/>
          <a:p>
            <a:pPr marL="0" indent="0" algn="ctr">
              <a:buNone/>
            </a:pPr>
            <a:r>
              <a:rPr lang="en-US" sz="3200" dirty="0"/>
              <a:t>Let us practice these concepts with a second activity.</a:t>
            </a:r>
          </a:p>
          <a:p>
            <a:pPr marL="0" indent="0" algn="ctr">
              <a:buNone/>
            </a:pPr>
            <a:endParaRPr lang="en-US" sz="3200" dirty="0"/>
          </a:p>
          <a:p>
            <a:pPr marL="0" indent="0" algn="ctr">
              <a:buNone/>
            </a:pPr>
            <a:r>
              <a:rPr lang="en-US" sz="3200" dirty="0"/>
              <a:t>Check the notebook</a:t>
            </a:r>
          </a:p>
          <a:p>
            <a:pPr marL="0" indent="0" algn="ctr">
              <a:buNone/>
            </a:pPr>
            <a:r>
              <a:rPr lang="en-US" sz="3200" b="1" dirty="0"/>
              <a:t>Activity 2 - Ballistics of an angry </a:t>
            </a:r>
            <a:r>
              <a:rPr lang="en-US" sz="3200" b="1" dirty="0" err="1"/>
              <a:t>bird.ipynb</a:t>
            </a:r>
            <a:endParaRPr lang="en-US" sz="3200" b="1" dirty="0"/>
          </a:p>
          <a:p>
            <a:endParaRPr lang="en-US" b="1" dirty="0"/>
          </a:p>
        </p:txBody>
      </p:sp>
      <p:sp>
        <p:nvSpPr>
          <p:cNvPr id="4" name="Content Placeholder 3">
            <a:extLst>
              <a:ext uri="{FF2B5EF4-FFF2-40B4-BE49-F238E27FC236}">
                <a16:creationId xmlns:a16="http://schemas.microsoft.com/office/drawing/2014/main" id="{05700433-8D02-45A6-8FBE-EA47F80CC50E}"/>
              </a:ext>
            </a:extLst>
          </p:cNvPr>
          <p:cNvSpPr>
            <a:spLocks noGrp="1"/>
          </p:cNvSpPr>
          <p:nvPr>
            <p:ph sz="half" idx="2"/>
          </p:nvPr>
        </p:nvSpPr>
        <p:spPr/>
        <p:txBody>
          <a:bodyPr>
            <a:normAutofit/>
          </a:bodyPr>
          <a:lstStyle/>
          <a:p>
            <a:pPr marL="0" indent="0">
              <a:buNone/>
            </a:pPr>
            <a:r>
              <a:rPr lang="en-US" dirty="0"/>
              <a:t>In this notebook, you will have to write a single function,</a:t>
            </a:r>
          </a:p>
          <a:p>
            <a:r>
              <a:rPr lang="en-US" dirty="0"/>
              <a:t>which computes the distance at which an angry bird will be landing,</a:t>
            </a:r>
          </a:p>
          <a:p>
            <a:r>
              <a:rPr lang="en-US" dirty="0"/>
              <a:t>depending on a given initial angle,</a:t>
            </a:r>
          </a:p>
          <a:p>
            <a:r>
              <a:rPr lang="en-US" dirty="0"/>
              <a:t>and an initial speed.</a:t>
            </a:r>
            <a:endParaRPr lang="en-GB" dirty="0"/>
          </a:p>
        </p:txBody>
      </p:sp>
    </p:spTree>
    <p:extLst>
      <p:ext uri="{BB962C8B-B14F-4D97-AF65-F5344CB8AC3E}">
        <p14:creationId xmlns:p14="http://schemas.microsoft.com/office/powerpoint/2010/main" val="2746467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006F-804E-403A-85E3-ECD81076FE12}"/>
              </a:ext>
            </a:extLst>
          </p:cNvPr>
          <p:cNvSpPr>
            <a:spLocks noGrp="1"/>
          </p:cNvSpPr>
          <p:nvPr>
            <p:ph type="title"/>
          </p:nvPr>
        </p:nvSpPr>
        <p:spPr/>
        <p:txBody>
          <a:bodyPr/>
          <a:lstStyle/>
          <a:p>
            <a:r>
              <a:rPr lang="en-US" dirty="0"/>
              <a:t>Boolean comparisons</a:t>
            </a:r>
          </a:p>
        </p:txBody>
      </p:sp>
      <p:sp>
        <p:nvSpPr>
          <p:cNvPr id="4" name="Content Placeholder 3">
            <a:extLst>
              <a:ext uri="{FF2B5EF4-FFF2-40B4-BE49-F238E27FC236}">
                <a16:creationId xmlns:a16="http://schemas.microsoft.com/office/drawing/2014/main" id="{CF82C8BD-DA8B-4DEE-877F-55056C17C4B8}"/>
              </a:ext>
            </a:extLst>
          </p:cNvPr>
          <p:cNvSpPr>
            <a:spLocks noGrp="1"/>
          </p:cNvSpPr>
          <p:nvPr>
            <p:ph sz="half" idx="1"/>
          </p:nvPr>
        </p:nvSpPr>
        <p:spPr>
          <a:xfrm>
            <a:off x="838200" y="1825624"/>
            <a:ext cx="5181600" cy="4911077"/>
          </a:xfrm>
        </p:spPr>
        <p:txBody>
          <a:bodyPr/>
          <a:lstStyle/>
          <a:p>
            <a:pPr marL="0" indent="0">
              <a:buNone/>
            </a:pPr>
            <a:r>
              <a:rPr lang="en-US" b="1" dirty="0"/>
              <a:t>Definition (the </a:t>
            </a:r>
            <a:r>
              <a:rPr lang="en-US" b="1" dirty="0">
                <a:solidFill>
                  <a:srgbClr val="00B050"/>
                </a:solidFill>
              </a:rPr>
              <a:t>==</a:t>
            </a:r>
            <a:r>
              <a:rPr lang="en-US" b="1" dirty="0"/>
              <a:t> operator):</a:t>
            </a:r>
          </a:p>
          <a:p>
            <a:pPr marL="0" indent="0">
              <a:buNone/>
            </a:pPr>
            <a:r>
              <a:rPr lang="en-US" dirty="0"/>
              <a:t>The </a:t>
            </a:r>
            <a:r>
              <a:rPr lang="en-US" b="1" dirty="0">
                <a:solidFill>
                  <a:srgbClr val="00B050"/>
                </a:solidFill>
              </a:rPr>
              <a:t>==</a:t>
            </a:r>
            <a:r>
              <a:rPr lang="en-US" dirty="0"/>
              <a:t> operator is used to check if the two variables, on both sides of the </a:t>
            </a:r>
            <a:r>
              <a:rPr lang="en-US" b="1" dirty="0">
                <a:solidFill>
                  <a:srgbClr val="00B050"/>
                </a:solidFill>
              </a:rPr>
              <a:t>==</a:t>
            </a:r>
            <a:r>
              <a:rPr lang="en-US" dirty="0"/>
              <a:t> sign, have identical values.</a:t>
            </a:r>
          </a:p>
          <a:p>
            <a:pPr marL="0" indent="0">
              <a:buNone/>
            </a:pPr>
            <a:r>
              <a:rPr lang="en-US" dirty="0"/>
              <a:t>The result of this operation is a Boolean variable, with value:</a:t>
            </a:r>
          </a:p>
          <a:p>
            <a:r>
              <a:rPr lang="en-US" b="1" dirty="0">
                <a:solidFill>
                  <a:srgbClr val="00B050"/>
                </a:solidFill>
              </a:rPr>
              <a:t>True</a:t>
            </a:r>
            <a:r>
              <a:rPr lang="en-US" dirty="0"/>
              <a:t>, if</a:t>
            </a:r>
            <a:r>
              <a:rPr lang="en-US" b="1" dirty="0"/>
              <a:t> </a:t>
            </a:r>
            <a:r>
              <a:rPr lang="en-US" dirty="0"/>
              <a:t>both variables have</a:t>
            </a:r>
            <a:r>
              <a:rPr lang="en-US" b="1" dirty="0"/>
              <a:t> identical values</a:t>
            </a:r>
            <a:r>
              <a:rPr lang="en-US" dirty="0"/>
              <a:t>;</a:t>
            </a:r>
          </a:p>
          <a:p>
            <a:r>
              <a:rPr lang="en-US" dirty="0"/>
              <a:t>and </a:t>
            </a:r>
            <a:r>
              <a:rPr lang="en-US" b="1" dirty="0">
                <a:solidFill>
                  <a:srgbClr val="00B050"/>
                </a:solidFill>
              </a:rPr>
              <a:t>False</a:t>
            </a:r>
            <a:r>
              <a:rPr lang="en-US" dirty="0"/>
              <a:t>, </a:t>
            </a:r>
            <a:r>
              <a:rPr lang="en-US" b="1" dirty="0"/>
              <a:t>otherwise</a:t>
            </a:r>
            <a:r>
              <a:rPr lang="en-US" dirty="0"/>
              <a:t>.</a:t>
            </a:r>
          </a:p>
          <a:p>
            <a:pPr marL="457200" lvl="1" indent="0">
              <a:buNone/>
            </a:pPr>
            <a:endParaRPr lang="en-US" dirty="0"/>
          </a:p>
        </p:txBody>
      </p:sp>
      <p:pic>
        <p:nvPicPr>
          <p:cNvPr id="6" name="Picture 5">
            <a:extLst>
              <a:ext uri="{FF2B5EF4-FFF2-40B4-BE49-F238E27FC236}">
                <a16:creationId xmlns:a16="http://schemas.microsoft.com/office/drawing/2014/main" id="{0E2C96B2-DD43-4D32-9993-7D5AADDE8FF4}"/>
              </a:ext>
            </a:extLst>
          </p:cNvPr>
          <p:cNvPicPr>
            <a:picLocks noChangeAspect="1"/>
          </p:cNvPicPr>
          <p:nvPr/>
        </p:nvPicPr>
        <p:blipFill rotWithShape="1">
          <a:blip r:embed="rId2"/>
          <a:srcRect l="10255" t="54041" r="84694" b="27591"/>
          <a:stretch/>
        </p:blipFill>
        <p:spPr>
          <a:xfrm>
            <a:off x="7892143" y="1931436"/>
            <a:ext cx="3461657" cy="3933710"/>
          </a:xfrm>
          <a:prstGeom prst="rect">
            <a:avLst/>
          </a:prstGeom>
        </p:spPr>
      </p:pic>
    </p:spTree>
    <p:extLst>
      <p:ext uri="{BB962C8B-B14F-4D97-AF65-F5344CB8AC3E}">
        <p14:creationId xmlns:p14="http://schemas.microsoft.com/office/powerpoint/2010/main" val="33829171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Conclusion (Chapter 3)</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are the </a:t>
            </a:r>
            <a:r>
              <a:rPr lang="en-US" b="1" dirty="0"/>
              <a:t>None</a:t>
            </a:r>
            <a:r>
              <a:rPr lang="en-US" dirty="0"/>
              <a:t> type and the </a:t>
            </a:r>
            <a:r>
              <a:rPr lang="en-US" b="1" dirty="0"/>
              <a:t>pass</a:t>
            </a:r>
            <a:r>
              <a:rPr lang="en-US" dirty="0"/>
              <a:t> keyword?</a:t>
            </a:r>
          </a:p>
          <a:p>
            <a:r>
              <a:rPr lang="en-US" dirty="0"/>
              <a:t>What is the </a:t>
            </a:r>
            <a:r>
              <a:rPr lang="en-US" b="1" dirty="0"/>
              <a:t>Boolean</a:t>
            </a:r>
            <a:r>
              <a:rPr lang="en-US" dirty="0"/>
              <a:t> type?</a:t>
            </a:r>
          </a:p>
          <a:p>
            <a:r>
              <a:rPr lang="en-US" b="1" dirty="0"/>
              <a:t>Boolean quiz </a:t>
            </a:r>
            <a:r>
              <a:rPr lang="en-US" dirty="0"/>
              <a:t>for practice.</a:t>
            </a:r>
          </a:p>
          <a:p>
            <a:r>
              <a:rPr lang="en-US" b="1" dirty="0"/>
              <a:t>Advanced concepts on Booleans</a:t>
            </a:r>
            <a:r>
              <a:rPr lang="en-US" dirty="0"/>
              <a:t>.</a:t>
            </a:r>
          </a:p>
          <a:p>
            <a:r>
              <a:rPr lang="en-US" dirty="0"/>
              <a:t>What are </a:t>
            </a:r>
            <a:r>
              <a:rPr lang="en-US" b="1" dirty="0"/>
              <a:t>functions</a:t>
            </a:r>
            <a:r>
              <a:rPr lang="en-US" dirty="0"/>
              <a:t> in Python and how to use them?</a:t>
            </a:r>
          </a:p>
          <a:p>
            <a:r>
              <a:rPr lang="en-US" dirty="0"/>
              <a:t>What are </a:t>
            </a:r>
            <a:r>
              <a:rPr lang="en-US" b="1" dirty="0"/>
              <a:t>memory</a:t>
            </a:r>
            <a:r>
              <a:rPr lang="en-US" dirty="0"/>
              <a:t> </a:t>
            </a:r>
            <a:r>
              <a:rPr lang="en-US" b="1" dirty="0"/>
              <a:t>states</a:t>
            </a:r>
            <a:r>
              <a:rPr lang="en-US" dirty="0"/>
              <a:t> </a:t>
            </a:r>
            <a:r>
              <a:rPr lang="en-US" b="1" dirty="0"/>
              <a:t>in</a:t>
            </a:r>
            <a:r>
              <a:rPr lang="en-US" dirty="0"/>
              <a:t> </a:t>
            </a:r>
            <a:r>
              <a:rPr lang="en-US" b="1" dirty="0"/>
              <a:t>functions</a:t>
            </a:r>
            <a:r>
              <a:rPr lang="en-US" dirty="0"/>
              <a:t>?</a:t>
            </a:r>
          </a:p>
          <a:p>
            <a:endParaRPr lang="en-US" dirty="0"/>
          </a:p>
        </p:txBody>
      </p:sp>
    </p:spTree>
    <p:extLst>
      <p:ext uri="{BB962C8B-B14F-4D97-AF65-F5344CB8AC3E}">
        <p14:creationId xmlns:p14="http://schemas.microsoft.com/office/powerpoint/2010/main" val="20138538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A304-ED2A-44E1-BB90-0F0A56C4605C}"/>
              </a:ext>
            </a:extLst>
          </p:cNvPr>
          <p:cNvSpPr>
            <a:spLocks noGrp="1"/>
          </p:cNvSpPr>
          <p:nvPr>
            <p:ph type="title"/>
          </p:nvPr>
        </p:nvSpPr>
        <p:spPr/>
        <p:txBody>
          <a:bodyPr/>
          <a:lstStyle/>
          <a:p>
            <a:r>
              <a:rPr lang="en-US" dirty="0"/>
              <a:t>More activities for you to 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4A73C-3B61-460E-80B0-A2F7EC80144B}"/>
                  </a:ext>
                </a:extLst>
              </p:cNvPr>
              <p:cNvSpPr>
                <a:spLocks noGrp="1"/>
              </p:cNvSpPr>
              <p:nvPr>
                <p:ph idx="1"/>
              </p:nvPr>
            </p:nvSpPr>
            <p:spPr/>
            <p:txBody>
              <a:bodyPr/>
              <a:lstStyle/>
              <a:p>
                <a:pPr marL="0" indent="0">
                  <a:buNone/>
                </a:pPr>
                <a:r>
                  <a:rPr lang="en-US" b="1" dirty="0"/>
                  <a:t>Activity 3: Distance to Point of Interest, flat earth version</a:t>
                </a:r>
              </a:p>
              <a:p>
                <a:pPr marL="0" indent="0">
                  <a:buNone/>
                </a:pPr>
                <a:r>
                  <a:rPr lang="en-US" dirty="0"/>
                  <a:t>In several video games, you can track the position of a point of interest and display the distance between the current player's position, defined as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_</m:t>
                    </m:r>
                    <m:r>
                      <a:rPr lang="en-US" i="1" dirty="0" err="1">
                        <a:latin typeface="Cambria Math" panose="02040503050406030204" pitchFamily="18" charset="0"/>
                      </a:rPr>
                      <m:t>𝑝</m:t>
                    </m:r>
                    <m:r>
                      <a:rPr lang="en-US" i="1" dirty="0">
                        <a:latin typeface="Cambria Math" panose="02040503050406030204" pitchFamily="18" charset="0"/>
                      </a:rPr>
                      <m:t>, </m:t>
                    </m:r>
                    <m:r>
                      <a:rPr lang="en-US" i="1" dirty="0" err="1">
                        <a:latin typeface="Cambria Math" panose="02040503050406030204" pitchFamily="18" charset="0"/>
                      </a:rPr>
                      <m:t>𝑦</m:t>
                    </m:r>
                    <m:r>
                      <a:rPr lang="en-US" i="1" dirty="0" err="1">
                        <a:latin typeface="Cambria Math" panose="02040503050406030204" pitchFamily="18" charset="0"/>
                      </a:rPr>
                      <m:t>_</m:t>
                    </m:r>
                    <m:r>
                      <a:rPr lang="en-US" i="1" dirty="0" err="1">
                        <a:latin typeface="Cambria Math" panose="02040503050406030204" pitchFamily="18" charset="0"/>
                      </a:rPr>
                      <m:t>𝑝</m:t>
                    </m:r>
                    <m:r>
                      <a:rPr lang="en-US" i="1" dirty="0" smtClean="0">
                        <a:latin typeface="Cambria Math" panose="02040503050406030204" pitchFamily="18" charset="0"/>
                      </a:rPr>
                      <m:t>)</m:t>
                    </m:r>
                  </m:oMath>
                </a14:m>
                <a:r>
                  <a:rPr lang="en-US" dirty="0"/>
                  <a:t>; and the point of interest (</a:t>
                </a:r>
                <a:r>
                  <a:rPr lang="en-US" dirty="0" err="1"/>
                  <a:t>PoI</a:t>
                </a:r>
                <a:r>
                  <a:rPr lang="en-US" dirty="0"/>
                  <a:t>) located at the position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_</m:t>
                    </m:r>
                    <m:r>
                      <a:rPr lang="en-US" i="1" dirty="0" err="1">
                        <a:latin typeface="Cambria Math" panose="02040503050406030204" pitchFamily="18" charset="0"/>
                      </a:rPr>
                      <m:t>𝑡</m:t>
                    </m:r>
                    <m:r>
                      <a:rPr lang="en-US" i="1" dirty="0">
                        <a:latin typeface="Cambria Math" panose="02040503050406030204" pitchFamily="18" charset="0"/>
                      </a:rPr>
                      <m:t>, </m:t>
                    </m:r>
                    <m:r>
                      <a:rPr lang="en-US" i="1" dirty="0" err="1">
                        <a:latin typeface="Cambria Math" panose="02040503050406030204" pitchFamily="18" charset="0"/>
                      </a:rPr>
                      <m:t>𝑦</m:t>
                    </m:r>
                    <m:r>
                      <a:rPr lang="en-US" i="1" dirty="0" err="1">
                        <a:latin typeface="Cambria Math" panose="02040503050406030204" pitchFamily="18" charset="0"/>
                      </a:rPr>
                      <m:t>_</m:t>
                    </m:r>
                    <m:r>
                      <a:rPr lang="en-US" i="1" dirty="0" err="1">
                        <a:latin typeface="Cambria Math" panose="02040503050406030204" pitchFamily="18" charset="0"/>
                      </a:rPr>
                      <m:t>𝑡</m:t>
                    </m:r>
                    <m:r>
                      <a:rPr lang="en-US" i="1" dirty="0" smtClean="0">
                        <a:latin typeface="Cambria Math" panose="02040503050406030204" pitchFamily="18" charset="0"/>
                      </a:rPr>
                      <m:t>)</m:t>
                    </m:r>
                  </m:oMath>
                </a14:m>
                <a:r>
                  <a:rPr lang="en-US" dirty="0"/>
                  <a:t>.</a:t>
                </a:r>
              </a:p>
              <a:p>
                <a:pPr marL="0" indent="0">
                  <a:buNone/>
                </a:pPr>
                <a:r>
                  <a:rPr lang="en-US" dirty="0"/>
                  <a:t>Write a function </a:t>
                </a:r>
                <a:r>
                  <a:rPr lang="en-US" b="1" dirty="0" err="1"/>
                  <a:t>distance_to_poi</a:t>
                </a:r>
                <a:r>
                  <a:rPr lang="en-US" b="1" dirty="0"/>
                  <a:t>() </a:t>
                </a:r>
                <a:r>
                  <a:rPr lang="en-US" dirty="0"/>
                  <a:t>which receives 4 input parameters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_</m:t>
                    </m:r>
                    <m:r>
                      <a:rPr lang="en-US" i="1" dirty="0" err="1">
                        <a:latin typeface="Cambria Math" panose="02040503050406030204" pitchFamily="18" charset="0"/>
                      </a:rPr>
                      <m:t>𝑝</m:t>
                    </m:r>
                    <m:r>
                      <a:rPr lang="en-US" i="1" dirty="0">
                        <a:latin typeface="Cambria Math" panose="02040503050406030204" pitchFamily="18" charset="0"/>
                      </a:rPr>
                      <m:t>, </m:t>
                    </m:r>
                    <m:r>
                      <a:rPr lang="en-US" i="1" dirty="0" err="1">
                        <a:latin typeface="Cambria Math" panose="02040503050406030204" pitchFamily="18" charset="0"/>
                      </a:rPr>
                      <m:t>𝑦</m:t>
                    </m:r>
                    <m:r>
                      <a:rPr lang="en-US" i="1" dirty="0" err="1">
                        <a:latin typeface="Cambria Math" panose="02040503050406030204" pitchFamily="18" charset="0"/>
                      </a:rPr>
                      <m:t>_</m:t>
                    </m:r>
                    <m:r>
                      <a:rPr lang="en-US" i="1" dirty="0" err="1">
                        <a:latin typeface="Cambria Math" panose="02040503050406030204" pitchFamily="18" charset="0"/>
                      </a:rPr>
                      <m:t>𝑝</m:t>
                    </m:r>
                    <m:r>
                      <a:rPr lang="en-US" i="1" dirty="0">
                        <a:latin typeface="Cambria Math" panose="02040503050406030204" pitchFamily="18" charset="0"/>
                      </a:rPr>
                      <m:t>, </m:t>
                    </m:r>
                    <m:r>
                      <a:rPr lang="en-US" i="1" dirty="0" err="1">
                        <a:latin typeface="Cambria Math" panose="02040503050406030204" pitchFamily="18" charset="0"/>
                      </a:rPr>
                      <m:t>𝑥</m:t>
                    </m:r>
                    <m:r>
                      <a:rPr lang="en-US" i="1" dirty="0" err="1">
                        <a:latin typeface="Cambria Math" panose="02040503050406030204" pitchFamily="18" charset="0"/>
                      </a:rPr>
                      <m:t>_</m:t>
                    </m:r>
                    <m:r>
                      <a:rPr lang="en-US" i="1" dirty="0" err="1">
                        <a:latin typeface="Cambria Math" panose="02040503050406030204" pitchFamily="18" charset="0"/>
                      </a:rPr>
                      <m:t>𝑡</m:t>
                    </m:r>
                    <m:r>
                      <a:rPr lang="en-US" i="1" dirty="0">
                        <a:latin typeface="Cambria Math" panose="02040503050406030204" pitchFamily="18" charset="0"/>
                      </a:rPr>
                      <m:t>, </m:t>
                    </m:r>
                    <m:r>
                      <a:rPr lang="en-US" i="1" dirty="0" err="1">
                        <a:latin typeface="Cambria Math" panose="02040503050406030204" pitchFamily="18" charset="0"/>
                      </a:rPr>
                      <m:t>𝑦</m:t>
                    </m:r>
                    <m:r>
                      <a:rPr lang="en-US" i="1" dirty="0" err="1">
                        <a:latin typeface="Cambria Math" panose="02040503050406030204" pitchFamily="18" charset="0"/>
                      </a:rPr>
                      <m:t>_</m:t>
                    </m:r>
                    <m:r>
                      <a:rPr lang="en-US" i="1" dirty="0" err="1">
                        <a:latin typeface="Cambria Math" panose="02040503050406030204" pitchFamily="18" charset="0"/>
                      </a:rPr>
                      <m:t>𝑡</m:t>
                    </m:r>
                    <m:r>
                      <a:rPr lang="en-US" i="1" dirty="0">
                        <a:latin typeface="Cambria Math" panose="02040503050406030204" pitchFamily="18" charset="0"/>
                      </a:rPr>
                      <m:t>) </m:t>
                    </m:r>
                  </m:oMath>
                </a14:m>
                <a:r>
                  <a:rPr lang="en-US" dirty="0"/>
                  <a:t>and returns the distance </a:t>
                </a:r>
                <a14:m>
                  <m:oMath xmlns:m="http://schemas.openxmlformats.org/officeDocument/2006/math">
                    <m:r>
                      <a:rPr lang="en-US" i="1" dirty="0" smtClean="0">
                        <a:latin typeface="Cambria Math" panose="02040503050406030204" pitchFamily="18" charset="0"/>
                      </a:rPr>
                      <m:t>𝑑</m:t>
                    </m:r>
                  </m:oMath>
                </a14:m>
                <a:r>
                  <a:rPr lang="en-US" dirty="0"/>
                  <a:t>, in meters, between the player's position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_</m:t>
                    </m:r>
                    <m:r>
                      <a:rPr lang="en-US" i="1" dirty="0" err="1">
                        <a:latin typeface="Cambria Math" panose="02040503050406030204" pitchFamily="18" charset="0"/>
                      </a:rPr>
                      <m:t>𝑝</m:t>
                    </m:r>
                    <m:r>
                      <a:rPr lang="en-US" i="1" dirty="0">
                        <a:latin typeface="Cambria Math" panose="02040503050406030204" pitchFamily="18" charset="0"/>
                      </a:rPr>
                      <m:t>, </m:t>
                    </m:r>
                    <m:r>
                      <a:rPr lang="en-US" i="1" dirty="0" err="1">
                        <a:latin typeface="Cambria Math" panose="02040503050406030204" pitchFamily="18" charset="0"/>
                      </a:rPr>
                      <m:t>𝑦</m:t>
                    </m:r>
                    <m:r>
                      <a:rPr lang="en-US" i="1" dirty="0" err="1">
                        <a:latin typeface="Cambria Math" panose="02040503050406030204" pitchFamily="18" charset="0"/>
                      </a:rPr>
                      <m:t>_</m:t>
                    </m:r>
                    <m:r>
                      <a:rPr lang="en-US" i="1" dirty="0" err="1">
                        <a:latin typeface="Cambria Math" panose="02040503050406030204" pitchFamily="18" charset="0"/>
                      </a:rPr>
                      <m:t>𝑝</m:t>
                    </m:r>
                    <m:r>
                      <a:rPr lang="en-US" i="1" dirty="0">
                        <a:latin typeface="Cambria Math" panose="02040503050406030204" pitchFamily="18" charset="0"/>
                      </a:rPr>
                      <m:t>) </m:t>
                    </m:r>
                  </m:oMath>
                </a14:m>
                <a:r>
                  <a:rPr lang="en-US" dirty="0"/>
                  <a:t>and the </a:t>
                </a:r>
                <a:r>
                  <a:rPr lang="en-US" dirty="0" err="1"/>
                  <a:t>PoI</a:t>
                </a:r>
                <a:r>
                  <a:rPr lang="en-US" dirty="0"/>
                  <a:t> position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_</m:t>
                    </m:r>
                    <m:r>
                      <a:rPr lang="en-US" i="1" dirty="0" err="1">
                        <a:latin typeface="Cambria Math" panose="02040503050406030204" pitchFamily="18" charset="0"/>
                      </a:rPr>
                      <m:t>𝑡</m:t>
                    </m:r>
                    <m:r>
                      <a:rPr lang="en-US" i="1" dirty="0">
                        <a:latin typeface="Cambria Math" panose="02040503050406030204" pitchFamily="18" charset="0"/>
                      </a:rPr>
                      <m:t>, </m:t>
                    </m:r>
                    <m:r>
                      <a:rPr lang="en-US" i="1" dirty="0" err="1">
                        <a:latin typeface="Cambria Math" panose="02040503050406030204" pitchFamily="18" charset="0"/>
                      </a:rPr>
                      <m:t>𝑦</m:t>
                    </m:r>
                    <m:r>
                      <a:rPr lang="en-US" i="1" dirty="0" err="1">
                        <a:latin typeface="Cambria Math" panose="02040503050406030204" pitchFamily="18" charset="0"/>
                      </a:rPr>
                      <m:t>_</m:t>
                    </m:r>
                    <m:r>
                      <a:rPr lang="en-US" i="1" dirty="0" err="1">
                        <a:latin typeface="Cambria Math" panose="02040503050406030204" pitchFamily="18" charset="0"/>
                      </a:rPr>
                      <m:t>𝑡</m:t>
                    </m:r>
                    <m:r>
                      <a:rPr lang="en-US" i="1" dirty="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8B64A73C-3B61-460E-80B0-A2F7EC80144B}"/>
                  </a:ext>
                </a:extLst>
              </p:cNvPr>
              <p:cNvSpPr>
                <a:spLocks noGrp="1" noRot="1" noChangeAspect="1" noMove="1" noResize="1" noEditPoints="1" noAdjustHandles="1" noChangeArrowheads="1" noChangeShapeType="1" noTextEdit="1"/>
              </p:cNvSpPr>
              <p:nvPr>
                <p:ph idx="1"/>
              </p:nvPr>
            </p:nvSpPr>
            <p:spPr>
              <a:blipFill>
                <a:blip r:embed="rId2"/>
                <a:stretch>
                  <a:fillRect l="-1217" t="-2241" r="-1043"/>
                </a:stretch>
              </a:blipFill>
            </p:spPr>
            <p:txBody>
              <a:bodyPr/>
              <a:lstStyle/>
              <a:p>
                <a:r>
                  <a:rPr lang="en-GB">
                    <a:noFill/>
                  </a:rPr>
                  <a:t> </a:t>
                </a:r>
              </a:p>
            </p:txBody>
          </p:sp>
        </mc:Fallback>
      </mc:AlternateContent>
    </p:spTree>
    <p:extLst>
      <p:ext uri="{BB962C8B-B14F-4D97-AF65-F5344CB8AC3E}">
        <p14:creationId xmlns:p14="http://schemas.microsoft.com/office/powerpoint/2010/main" val="28992833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A304-ED2A-44E1-BB90-0F0A56C4605C}"/>
              </a:ext>
            </a:extLst>
          </p:cNvPr>
          <p:cNvSpPr>
            <a:spLocks noGrp="1"/>
          </p:cNvSpPr>
          <p:nvPr>
            <p:ph type="title"/>
          </p:nvPr>
        </p:nvSpPr>
        <p:spPr/>
        <p:txBody>
          <a:bodyPr/>
          <a:lstStyle/>
          <a:p>
            <a:r>
              <a:rPr lang="en-US" dirty="0"/>
              <a:t>More activities for you to practice!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64A73C-3B61-460E-80B0-A2F7EC80144B}"/>
                  </a:ext>
                </a:extLst>
              </p:cNvPr>
              <p:cNvSpPr>
                <a:spLocks noGrp="1"/>
              </p:cNvSpPr>
              <p:nvPr>
                <p:ph idx="1"/>
              </p:nvPr>
            </p:nvSpPr>
            <p:spPr/>
            <p:txBody>
              <a:bodyPr/>
              <a:lstStyle/>
              <a:p>
                <a:pPr marL="0" indent="0">
                  <a:buNone/>
                </a:pPr>
                <a:r>
                  <a:rPr lang="en-US" b="1" dirty="0"/>
                  <a:t>Activity 4: Distance to Point of Interest, spherical earth version</a:t>
                </a:r>
              </a:p>
              <a:p>
                <a:pPr marL="0" indent="0">
                  <a:buNone/>
                </a:pPr>
                <a:r>
                  <a:rPr lang="en-US" dirty="0"/>
                  <a:t>Same as Activity 3, but we now consider that the map model is no longer flat, but spherical.</a:t>
                </a:r>
              </a:p>
              <a:p>
                <a:pPr marL="0" indent="0">
                  <a:buNone/>
                </a:pPr>
                <a:r>
                  <a:rPr lang="en-US" dirty="0"/>
                  <a:t>Instead of </a:t>
                </a:r>
                <a14:m>
                  <m:oMath xmlns:m="http://schemas.openxmlformats.org/officeDocument/2006/math">
                    <m:r>
                      <a:rPr lang="en-US" i="1" dirty="0" smtClean="0">
                        <a:latin typeface="Cambria Math" panose="02040503050406030204" pitchFamily="18" charset="0"/>
                      </a:rPr>
                      <m:t>(</m:t>
                    </m:r>
                    <m:r>
                      <a:rPr lang="en-US" i="1" dirty="0" err="1">
                        <a:latin typeface="Cambria Math" panose="02040503050406030204" pitchFamily="18" charset="0"/>
                      </a:rPr>
                      <m:t>𝑥</m:t>
                    </m:r>
                    <m:r>
                      <a:rPr lang="en-US" i="1" dirty="0" err="1">
                        <a:latin typeface="Cambria Math" panose="02040503050406030204" pitchFamily="18" charset="0"/>
                      </a:rPr>
                      <m:t>,</m:t>
                    </m:r>
                    <m:r>
                      <a:rPr lang="en-US" i="1" dirty="0" err="1">
                        <a:latin typeface="Cambria Math" panose="02040503050406030204" pitchFamily="18" charset="0"/>
                      </a:rPr>
                      <m:t>𝑦</m:t>
                    </m:r>
                    <m:r>
                      <a:rPr lang="en-US" i="1" dirty="0">
                        <a:latin typeface="Cambria Math" panose="02040503050406030204" pitchFamily="18" charset="0"/>
                      </a:rPr>
                      <m:t>) </m:t>
                    </m:r>
                  </m:oMath>
                </a14:m>
                <a:r>
                  <a:rPr lang="en-US" dirty="0"/>
                  <a:t>coordinates, we will use latitude and longitude coordinates.</a:t>
                </a:r>
              </a:p>
              <a:p>
                <a:pPr marL="0" indent="0">
                  <a:buNone/>
                </a:pPr>
                <a:r>
                  <a:rPr lang="en-US" dirty="0"/>
                  <a:t>The formula for computing the distance changes, into something slightly more difficult, which will require to import a few mathematical functions from the </a:t>
                </a:r>
                <a:r>
                  <a:rPr lang="en-US" dirty="0" err="1"/>
                  <a:t>numpy</a:t>
                </a:r>
                <a:r>
                  <a:rPr lang="en-US" dirty="0"/>
                  <a:t> library.</a:t>
                </a:r>
              </a:p>
            </p:txBody>
          </p:sp>
        </mc:Choice>
        <mc:Fallback xmlns="">
          <p:sp>
            <p:nvSpPr>
              <p:cNvPr id="3" name="Content Placeholder 2">
                <a:extLst>
                  <a:ext uri="{FF2B5EF4-FFF2-40B4-BE49-F238E27FC236}">
                    <a16:creationId xmlns:a16="http://schemas.microsoft.com/office/drawing/2014/main" id="{8B64A73C-3B61-460E-80B0-A2F7EC80144B}"/>
                  </a:ext>
                </a:extLst>
              </p:cNvPr>
              <p:cNvSpPr>
                <a:spLocks noGrp="1" noRot="1" noChangeAspect="1" noMove="1" noResize="1" noEditPoints="1" noAdjustHandles="1" noChangeArrowheads="1" noChangeShapeType="1" noTextEdit="1"/>
              </p:cNvSpPr>
              <p:nvPr>
                <p:ph idx="1"/>
              </p:nvPr>
            </p:nvSpPr>
            <p:spPr>
              <a:blipFill>
                <a:blip r:embed="rId2"/>
                <a:stretch>
                  <a:fillRect l="-1217" t="-2241" r="-174"/>
                </a:stretch>
              </a:blipFill>
            </p:spPr>
            <p:txBody>
              <a:bodyPr/>
              <a:lstStyle/>
              <a:p>
                <a:r>
                  <a:rPr lang="en-GB">
                    <a:noFill/>
                  </a:rPr>
                  <a:t> </a:t>
                </a:r>
              </a:p>
            </p:txBody>
          </p:sp>
        </mc:Fallback>
      </mc:AlternateContent>
    </p:spTree>
    <p:extLst>
      <p:ext uri="{BB962C8B-B14F-4D97-AF65-F5344CB8AC3E}">
        <p14:creationId xmlns:p14="http://schemas.microsoft.com/office/powerpoint/2010/main" val="312955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EA304-ED2A-44E1-BB90-0F0A56C4605C}"/>
              </a:ext>
            </a:extLst>
          </p:cNvPr>
          <p:cNvSpPr>
            <a:spLocks noGrp="1"/>
          </p:cNvSpPr>
          <p:nvPr>
            <p:ph type="title"/>
          </p:nvPr>
        </p:nvSpPr>
        <p:spPr/>
        <p:txBody>
          <a:bodyPr/>
          <a:lstStyle/>
          <a:p>
            <a:r>
              <a:rPr lang="en-US" dirty="0"/>
              <a:t>More activities for you to practice!</a:t>
            </a:r>
          </a:p>
        </p:txBody>
      </p:sp>
      <p:sp>
        <p:nvSpPr>
          <p:cNvPr id="3" name="Content Placeholder 2">
            <a:extLst>
              <a:ext uri="{FF2B5EF4-FFF2-40B4-BE49-F238E27FC236}">
                <a16:creationId xmlns:a16="http://schemas.microsoft.com/office/drawing/2014/main" id="{8B64A73C-3B61-460E-80B0-A2F7EC80144B}"/>
              </a:ext>
            </a:extLst>
          </p:cNvPr>
          <p:cNvSpPr>
            <a:spLocks noGrp="1"/>
          </p:cNvSpPr>
          <p:nvPr>
            <p:ph idx="1"/>
          </p:nvPr>
        </p:nvSpPr>
        <p:spPr>
          <a:xfrm>
            <a:off x="838200" y="1825624"/>
            <a:ext cx="10515600" cy="5032375"/>
          </a:xfrm>
        </p:spPr>
        <p:txBody>
          <a:bodyPr>
            <a:normAutofit/>
          </a:bodyPr>
          <a:lstStyle/>
          <a:p>
            <a:pPr marL="0" indent="0">
              <a:buNone/>
            </a:pPr>
            <a:r>
              <a:rPr lang="en-US" b="1" dirty="0"/>
              <a:t>Activity 5: Is this triangle a right-angle triangle?</a:t>
            </a:r>
          </a:p>
          <a:p>
            <a:pPr marL="0" indent="0">
              <a:buNone/>
            </a:pPr>
            <a:r>
              <a:rPr lang="en-US" dirty="0"/>
              <a:t>Consider a triangle with three lengths values a, b, and c (with c being the largest of all three values).</a:t>
            </a:r>
          </a:p>
          <a:p>
            <a:pPr marL="0" indent="0">
              <a:buNone/>
            </a:pPr>
            <a:r>
              <a:rPr lang="en-US" dirty="0"/>
              <a:t>Write a function, which receives all three values and returns a Boolean, with value:</a:t>
            </a:r>
          </a:p>
          <a:p>
            <a:r>
              <a:rPr lang="en-US" dirty="0"/>
              <a:t>True, if the triangle is a right-angle triangle.</a:t>
            </a:r>
          </a:p>
          <a:p>
            <a:r>
              <a:rPr lang="en-US" dirty="0"/>
              <a:t>False otherwise.</a:t>
            </a:r>
          </a:p>
          <a:p>
            <a:pPr marL="0" indent="0">
              <a:buNone/>
            </a:pPr>
            <a:r>
              <a:rPr lang="en-US" dirty="0"/>
              <a:t>The function should return False, if the values a, b and c passed are such that c is not the largest of all three values.</a:t>
            </a:r>
          </a:p>
          <a:p>
            <a:pPr marL="0" indent="0">
              <a:buNone/>
            </a:pPr>
            <a:r>
              <a:rPr lang="en-US" i="1" dirty="0"/>
              <a:t>Do not use </a:t>
            </a:r>
            <a:r>
              <a:rPr lang="en-US" b="1" i="1" dirty="0"/>
              <a:t>if</a:t>
            </a:r>
            <a:r>
              <a:rPr lang="en-US" i="1" dirty="0"/>
              <a:t> statements just yet!</a:t>
            </a:r>
          </a:p>
          <a:p>
            <a:pPr marL="0" indent="0">
              <a:buNone/>
            </a:pPr>
            <a:endParaRPr lang="en-US" dirty="0"/>
          </a:p>
        </p:txBody>
      </p:sp>
    </p:spTree>
    <p:extLst>
      <p:ext uri="{BB962C8B-B14F-4D97-AF65-F5344CB8AC3E}">
        <p14:creationId xmlns:p14="http://schemas.microsoft.com/office/powerpoint/2010/main" val="30826049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56B95-C6E9-4B5A-B8DF-48E830CB51B2}"/>
              </a:ext>
            </a:extLst>
          </p:cNvPr>
          <p:cNvSpPr>
            <a:spLocks noGrp="1"/>
          </p:cNvSpPr>
          <p:nvPr>
            <p:ph type="title"/>
          </p:nvPr>
        </p:nvSpPr>
        <p:spPr/>
        <p:txBody>
          <a:bodyPr/>
          <a:lstStyle/>
          <a:p>
            <a:r>
              <a:rPr lang="en-US" dirty="0"/>
              <a:t>Activity 6: What color is the square?</a:t>
            </a:r>
          </a:p>
        </p:txBody>
      </p:sp>
      <p:sp>
        <p:nvSpPr>
          <p:cNvPr id="4" name="Content Placeholder 3">
            <a:extLst>
              <a:ext uri="{FF2B5EF4-FFF2-40B4-BE49-F238E27FC236}">
                <a16:creationId xmlns:a16="http://schemas.microsoft.com/office/drawing/2014/main" id="{9C499940-0FFC-4D0F-99B2-B064DBC75347}"/>
              </a:ext>
            </a:extLst>
          </p:cNvPr>
          <p:cNvSpPr>
            <a:spLocks noGrp="1"/>
          </p:cNvSpPr>
          <p:nvPr>
            <p:ph sz="half" idx="1"/>
          </p:nvPr>
        </p:nvSpPr>
        <p:spPr>
          <a:xfrm>
            <a:off x="838199" y="1825624"/>
            <a:ext cx="5769077" cy="5032375"/>
          </a:xfrm>
        </p:spPr>
        <p:txBody>
          <a:bodyPr>
            <a:normAutofit/>
          </a:bodyPr>
          <a:lstStyle/>
          <a:p>
            <a:pPr marL="0" indent="0">
              <a:buNone/>
            </a:pPr>
            <a:r>
              <a:rPr lang="en-US" b="1" dirty="0"/>
              <a:t>Activity 6: What color is the square?</a:t>
            </a:r>
          </a:p>
          <a:p>
            <a:pPr marL="0" indent="0">
              <a:buNone/>
            </a:pPr>
            <a:r>
              <a:rPr lang="en-US" dirty="0"/>
              <a:t>In this notebook, you will have to write several functions:</a:t>
            </a:r>
          </a:p>
          <a:p>
            <a:r>
              <a:rPr lang="en-US" dirty="0"/>
              <a:t>To collect user’s inputs on rows and columns indexes,</a:t>
            </a:r>
          </a:p>
          <a:p>
            <a:r>
              <a:rPr lang="en-US" dirty="0"/>
              <a:t>To check and print if the square is black or white.</a:t>
            </a:r>
          </a:p>
          <a:p>
            <a:pPr marL="0" indent="0">
              <a:buNone/>
            </a:pPr>
            <a:r>
              <a:rPr lang="en-US" dirty="0"/>
              <a:t>Later on, you should assemble them in a nice main() function!</a:t>
            </a:r>
          </a:p>
          <a:p>
            <a:pPr marL="0" indent="0">
              <a:buNone/>
            </a:pPr>
            <a:r>
              <a:rPr lang="en-US" i="1" dirty="0"/>
              <a:t>Do not use </a:t>
            </a:r>
            <a:r>
              <a:rPr lang="en-US" b="1" i="1" dirty="0"/>
              <a:t>if</a:t>
            </a:r>
            <a:r>
              <a:rPr lang="en-US" i="1" dirty="0"/>
              <a:t> statements just yet!</a:t>
            </a:r>
          </a:p>
          <a:p>
            <a:pPr marL="0" indent="0">
              <a:buNone/>
            </a:pPr>
            <a:endParaRPr lang="en-GB" dirty="0"/>
          </a:p>
          <a:p>
            <a:endParaRPr lang="en-US" b="1" dirty="0"/>
          </a:p>
        </p:txBody>
      </p:sp>
      <p:pic>
        <p:nvPicPr>
          <p:cNvPr id="9" name="Picture 8" descr="A picture containing object, drawing&#10;&#10;Description automatically generated">
            <a:extLst>
              <a:ext uri="{FF2B5EF4-FFF2-40B4-BE49-F238E27FC236}">
                <a16:creationId xmlns:a16="http://schemas.microsoft.com/office/drawing/2014/main" id="{EA99166A-039E-4EAE-9B4A-4DAC75F1C2A3}"/>
              </a:ext>
            </a:extLst>
          </p:cNvPr>
          <p:cNvPicPr>
            <a:picLocks noChangeAspect="1"/>
          </p:cNvPicPr>
          <p:nvPr/>
        </p:nvPicPr>
        <p:blipFill rotWithShape="1">
          <a:blip r:embed="rId2">
            <a:extLst>
              <a:ext uri="{28A0092B-C50C-407E-A947-70E740481C1C}">
                <a14:useLocalDpi xmlns:a14="http://schemas.microsoft.com/office/drawing/2010/main" val="0"/>
              </a:ext>
            </a:extLst>
          </a:blip>
          <a:srcRect l="20910" r="20197"/>
          <a:stretch/>
        </p:blipFill>
        <p:spPr>
          <a:xfrm>
            <a:off x="7014443" y="1898040"/>
            <a:ext cx="4480034" cy="4278923"/>
          </a:xfrm>
          <a:prstGeom prst="rect">
            <a:avLst/>
          </a:prstGeom>
        </p:spPr>
      </p:pic>
    </p:spTree>
    <p:extLst>
      <p:ext uri="{BB962C8B-B14F-4D97-AF65-F5344CB8AC3E}">
        <p14:creationId xmlns:p14="http://schemas.microsoft.com/office/powerpoint/2010/main" val="37964830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56B95-C6E9-4B5A-B8DF-48E830CB51B2}"/>
              </a:ext>
            </a:extLst>
          </p:cNvPr>
          <p:cNvSpPr>
            <a:spLocks noGrp="1"/>
          </p:cNvSpPr>
          <p:nvPr>
            <p:ph type="title"/>
          </p:nvPr>
        </p:nvSpPr>
        <p:spPr/>
        <p:txBody>
          <a:bodyPr/>
          <a:lstStyle/>
          <a:p>
            <a:r>
              <a:rPr lang="en-US" dirty="0"/>
              <a:t>Activity 6: Hint</a:t>
            </a:r>
          </a:p>
        </p:txBody>
      </p:sp>
      <p:sp>
        <p:nvSpPr>
          <p:cNvPr id="4" name="Content Placeholder 3">
            <a:extLst>
              <a:ext uri="{FF2B5EF4-FFF2-40B4-BE49-F238E27FC236}">
                <a16:creationId xmlns:a16="http://schemas.microsoft.com/office/drawing/2014/main" id="{9C499940-0FFC-4D0F-99B2-B064DBC75347}"/>
              </a:ext>
            </a:extLst>
          </p:cNvPr>
          <p:cNvSpPr>
            <a:spLocks noGrp="1"/>
          </p:cNvSpPr>
          <p:nvPr>
            <p:ph sz="half" idx="1"/>
          </p:nvPr>
        </p:nvSpPr>
        <p:spPr/>
        <p:txBody>
          <a:bodyPr/>
          <a:lstStyle/>
          <a:p>
            <a:pPr marL="0" indent="0">
              <a:buNone/>
            </a:pPr>
            <a:r>
              <a:rPr lang="en-US" b="1" dirty="0"/>
              <a:t>Activity 6: What color is the square?</a:t>
            </a:r>
          </a:p>
          <a:p>
            <a:endParaRPr lang="en-US" dirty="0"/>
          </a:p>
          <a:p>
            <a:r>
              <a:rPr lang="en-US" b="1" dirty="0"/>
              <a:t>Hint: </a:t>
            </a:r>
            <a:r>
              <a:rPr lang="en-US" dirty="0"/>
              <a:t>what do I get if I sum the row and column indexes for all squares?</a:t>
            </a:r>
          </a:p>
          <a:p>
            <a:endParaRPr lang="en-US" dirty="0"/>
          </a:p>
          <a:p>
            <a:r>
              <a:rPr lang="en-US" dirty="0"/>
              <a:t>Do you recognize a pattern?</a:t>
            </a:r>
            <a:endParaRPr lang="en-GB" dirty="0"/>
          </a:p>
        </p:txBody>
      </p:sp>
      <p:pic>
        <p:nvPicPr>
          <p:cNvPr id="6" name="Picture 5" descr="A close up of a black background&#10;&#10;Description automatically generated">
            <a:extLst>
              <a:ext uri="{FF2B5EF4-FFF2-40B4-BE49-F238E27FC236}">
                <a16:creationId xmlns:a16="http://schemas.microsoft.com/office/drawing/2014/main" id="{FEC5B8E0-8F7B-4BEB-9AA8-48C15357807C}"/>
              </a:ext>
            </a:extLst>
          </p:cNvPr>
          <p:cNvPicPr>
            <a:picLocks noChangeAspect="1"/>
          </p:cNvPicPr>
          <p:nvPr/>
        </p:nvPicPr>
        <p:blipFill rotWithShape="1">
          <a:blip r:embed="rId2">
            <a:extLst>
              <a:ext uri="{28A0092B-C50C-407E-A947-70E740481C1C}">
                <a14:useLocalDpi xmlns:a14="http://schemas.microsoft.com/office/drawing/2010/main" val="0"/>
              </a:ext>
            </a:extLst>
          </a:blip>
          <a:srcRect l="20979" r="21066"/>
          <a:stretch/>
        </p:blipFill>
        <p:spPr>
          <a:xfrm>
            <a:off x="6172202" y="895739"/>
            <a:ext cx="5690118" cy="5522762"/>
          </a:xfrm>
          <a:prstGeom prst="rect">
            <a:avLst/>
          </a:prstGeom>
        </p:spPr>
      </p:pic>
    </p:spTree>
    <p:extLst>
      <p:ext uri="{BB962C8B-B14F-4D97-AF65-F5344CB8AC3E}">
        <p14:creationId xmlns:p14="http://schemas.microsoft.com/office/powerpoint/2010/main" val="42025679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A987-0BAD-4F2C-A241-4107E5EBFAF3}"/>
              </a:ext>
            </a:extLst>
          </p:cNvPr>
          <p:cNvSpPr>
            <a:spLocks noGrp="1"/>
          </p:cNvSpPr>
          <p:nvPr>
            <p:ph type="title"/>
          </p:nvPr>
        </p:nvSpPr>
        <p:spPr/>
        <p:txBody>
          <a:bodyPr/>
          <a:lstStyle/>
          <a:p>
            <a:r>
              <a:rPr lang="en-US" dirty="0"/>
              <a:t>More activities for you to practice!</a:t>
            </a:r>
          </a:p>
        </p:txBody>
      </p:sp>
      <p:sp>
        <p:nvSpPr>
          <p:cNvPr id="3" name="Content Placeholder 2">
            <a:extLst>
              <a:ext uri="{FF2B5EF4-FFF2-40B4-BE49-F238E27FC236}">
                <a16:creationId xmlns:a16="http://schemas.microsoft.com/office/drawing/2014/main" id="{AF2A7112-4669-415F-AB86-B18D5E75E905}"/>
              </a:ext>
            </a:extLst>
          </p:cNvPr>
          <p:cNvSpPr>
            <a:spLocks noGrp="1"/>
          </p:cNvSpPr>
          <p:nvPr>
            <p:ph idx="1"/>
          </p:nvPr>
        </p:nvSpPr>
        <p:spPr/>
        <p:txBody>
          <a:bodyPr>
            <a:normAutofit/>
          </a:bodyPr>
          <a:lstStyle/>
          <a:p>
            <a:r>
              <a:rPr lang="en-US" dirty="0"/>
              <a:t>As usual, if needed, some extra Practice/Challenges are available!</a:t>
            </a:r>
            <a:br>
              <a:rPr lang="en-US" dirty="0"/>
            </a:br>
            <a:r>
              <a:rPr lang="en-US" i="1" dirty="0"/>
              <a:t>(Feel free to explore on your own!)</a:t>
            </a:r>
          </a:p>
          <a:p>
            <a:pPr marL="0" indent="0">
              <a:buNone/>
            </a:pPr>
            <a:endParaRPr lang="en-US" b="1" dirty="0"/>
          </a:p>
          <a:p>
            <a:r>
              <a:rPr lang="en-US" b="1" dirty="0"/>
              <a:t>Activity 7: Guess the card game (used to be an in-class activity)</a:t>
            </a:r>
          </a:p>
          <a:p>
            <a:pPr marL="0" indent="0">
              <a:buNone/>
            </a:pPr>
            <a:r>
              <a:rPr lang="en-US" dirty="0"/>
              <a:t>Same as Activity 1 (guess the number), but we now consider that the player must guess a card (color and values) instead of just a number.</a:t>
            </a:r>
          </a:p>
          <a:p>
            <a:pPr marL="0" indent="0">
              <a:buNone/>
            </a:pPr>
            <a:r>
              <a:rPr lang="en-US" dirty="0"/>
              <a:t>You will have to write a few subfunctions and a main() function.</a:t>
            </a:r>
          </a:p>
          <a:p>
            <a:pPr marL="0" indent="0">
              <a:buNone/>
            </a:pPr>
            <a:r>
              <a:rPr lang="en-US" i="1" dirty="0"/>
              <a:t>Do not use </a:t>
            </a:r>
            <a:r>
              <a:rPr lang="en-US" b="1" i="1" dirty="0"/>
              <a:t>if</a:t>
            </a:r>
            <a:r>
              <a:rPr lang="en-US" i="1" dirty="0"/>
              <a:t> statements just yet!</a:t>
            </a:r>
          </a:p>
          <a:p>
            <a:pPr marL="0" indent="0">
              <a:buNone/>
            </a:pPr>
            <a:endParaRPr lang="en-US" i="1" dirty="0"/>
          </a:p>
          <a:p>
            <a:pPr marL="0" indent="0">
              <a:buNone/>
            </a:pPr>
            <a:endParaRPr lang="en-US" i="1" dirty="0"/>
          </a:p>
        </p:txBody>
      </p:sp>
    </p:spTree>
    <p:extLst>
      <p:ext uri="{BB962C8B-B14F-4D97-AF65-F5344CB8AC3E}">
        <p14:creationId xmlns:p14="http://schemas.microsoft.com/office/powerpoint/2010/main" val="2710789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006F-804E-403A-85E3-ECD81076FE12}"/>
              </a:ext>
            </a:extLst>
          </p:cNvPr>
          <p:cNvSpPr>
            <a:spLocks noGrp="1"/>
          </p:cNvSpPr>
          <p:nvPr>
            <p:ph type="title"/>
          </p:nvPr>
        </p:nvSpPr>
        <p:spPr/>
        <p:txBody>
          <a:bodyPr/>
          <a:lstStyle/>
          <a:p>
            <a:r>
              <a:rPr lang="en-US" dirty="0"/>
              <a:t>Boolean comparisons</a:t>
            </a:r>
          </a:p>
        </p:txBody>
      </p:sp>
      <p:sp>
        <p:nvSpPr>
          <p:cNvPr id="4" name="Content Placeholder 3">
            <a:extLst>
              <a:ext uri="{FF2B5EF4-FFF2-40B4-BE49-F238E27FC236}">
                <a16:creationId xmlns:a16="http://schemas.microsoft.com/office/drawing/2014/main" id="{CF82C8BD-DA8B-4DEE-877F-55056C17C4B8}"/>
              </a:ext>
            </a:extLst>
          </p:cNvPr>
          <p:cNvSpPr>
            <a:spLocks noGrp="1"/>
          </p:cNvSpPr>
          <p:nvPr>
            <p:ph sz="half" idx="1"/>
          </p:nvPr>
        </p:nvSpPr>
        <p:spPr>
          <a:xfrm>
            <a:off x="838200" y="1825624"/>
            <a:ext cx="5181600" cy="4911077"/>
          </a:xfrm>
        </p:spPr>
        <p:txBody>
          <a:bodyPr/>
          <a:lstStyle/>
          <a:p>
            <a:pPr marL="0" indent="0">
              <a:buNone/>
            </a:pPr>
            <a:r>
              <a:rPr lang="en-US" b="1" dirty="0"/>
              <a:t>Important note: </a:t>
            </a:r>
            <a:r>
              <a:rPr lang="en-US" dirty="0"/>
              <a:t>Almost always, it returns False, by default, if both variables have different types.</a:t>
            </a:r>
          </a:p>
          <a:p>
            <a:pPr marL="0" indent="0">
              <a:buNone/>
            </a:pPr>
            <a:r>
              <a:rPr lang="en-US" dirty="0"/>
              <a:t>One of the few exceptions to this rule is that it works if variables have mixed int/float types.</a:t>
            </a:r>
          </a:p>
          <a:p>
            <a:pPr marL="0" indent="0">
              <a:buNone/>
            </a:pPr>
            <a:r>
              <a:rPr lang="en-US" dirty="0"/>
              <a:t>In that case, the numerical value is being compared.</a:t>
            </a:r>
            <a:endParaRPr lang="en-GB" dirty="0"/>
          </a:p>
        </p:txBody>
      </p:sp>
      <p:pic>
        <p:nvPicPr>
          <p:cNvPr id="5" name="Picture 4">
            <a:extLst>
              <a:ext uri="{FF2B5EF4-FFF2-40B4-BE49-F238E27FC236}">
                <a16:creationId xmlns:a16="http://schemas.microsoft.com/office/drawing/2014/main" id="{449B748F-3CA7-49A3-B13C-2D0EC95C2157}"/>
              </a:ext>
            </a:extLst>
          </p:cNvPr>
          <p:cNvPicPr>
            <a:picLocks noChangeAspect="1"/>
          </p:cNvPicPr>
          <p:nvPr/>
        </p:nvPicPr>
        <p:blipFill rotWithShape="1">
          <a:blip r:embed="rId2"/>
          <a:srcRect l="10251" t="30728" r="84617" b="41061"/>
          <a:stretch/>
        </p:blipFill>
        <p:spPr>
          <a:xfrm>
            <a:off x="6071714" y="1229578"/>
            <a:ext cx="2937023" cy="5046014"/>
          </a:xfrm>
          <a:prstGeom prst="rect">
            <a:avLst/>
          </a:prstGeom>
        </p:spPr>
      </p:pic>
    </p:spTree>
    <p:extLst>
      <p:ext uri="{BB962C8B-B14F-4D97-AF65-F5344CB8AC3E}">
        <p14:creationId xmlns:p14="http://schemas.microsoft.com/office/powerpoint/2010/main" val="4269474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6006F-804E-403A-85E3-ECD81076FE12}"/>
              </a:ext>
            </a:extLst>
          </p:cNvPr>
          <p:cNvSpPr>
            <a:spLocks noGrp="1"/>
          </p:cNvSpPr>
          <p:nvPr>
            <p:ph type="title"/>
          </p:nvPr>
        </p:nvSpPr>
        <p:spPr/>
        <p:txBody>
          <a:bodyPr/>
          <a:lstStyle/>
          <a:p>
            <a:r>
              <a:rPr lang="en-US" dirty="0"/>
              <a:t>Boolean comparisons</a:t>
            </a:r>
          </a:p>
        </p:txBody>
      </p:sp>
      <p:sp>
        <p:nvSpPr>
          <p:cNvPr id="4" name="Content Placeholder 3">
            <a:extLst>
              <a:ext uri="{FF2B5EF4-FFF2-40B4-BE49-F238E27FC236}">
                <a16:creationId xmlns:a16="http://schemas.microsoft.com/office/drawing/2014/main" id="{CF82C8BD-DA8B-4DEE-877F-55056C17C4B8}"/>
              </a:ext>
            </a:extLst>
          </p:cNvPr>
          <p:cNvSpPr>
            <a:spLocks noGrp="1"/>
          </p:cNvSpPr>
          <p:nvPr>
            <p:ph sz="half" idx="1"/>
          </p:nvPr>
        </p:nvSpPr>
        <p:spPr>
          <a:xfrm>
            <a:off x="838200" y="1825624"/>
            <a:ext cx="5181600" cy="4911077"/>
          </a:xfrm>
        </p:spPr>
        <p:txBody>
          <a:bodyPr/>
          <a:lstStyle/>
          <a:p>
            <a:pPr marL="0" indent="0">
              <a:buNone/>
            </a:pPr>
            <a:r>
              <a:rPr lang="en-US" b="1" dirty="0"/>
              <a:t>Important note: </a:t>
            </a:r>
            <a:r>
              <a:rPr lang="en-US" dirty="0"/>
              <a:t>Almost always, it returns False, by default, if both variables have different types.</a:t>
            </a:r>
          </a:p>
          <a:p>
            <a:pPr marL="0" indent="0">
              <a:buNone/>
            </a:pPr>
            <a:r>
              <a:rPr lang="en-US" dirty="0"/>
              <a:t>One of the few exceptions to this rule is that it works if variables have mixed int/float types.</a:t>
            </a:r>
          </a:p>
          <a:p>
            <a:pPr marL="0" indent="0">
              <a:buNone/>
            </a:pPr>
            <a:r>
              <a:rPr lang="en-US" dirty="0"/>
              <a:t>In that case, the numerical value is being compared.</a:t>
            </a:r>
            <a:endParaRPr lang="en-GB" dirty="0"/>
          </a:p>
          <a:p>
            <a:pPr marL="0" indent="0">
              <a:buNone/>
            </a:pPr>
            <a:r>
              <a:rPr lang="en-GB" dirty="0"/>
              <a:t>But </a:t>
            </a:r>
            <a:r>
              <a:rPr lang="en-GB" b="1" u="sng" dirty="0"/>
              <a:t>not with str and int/float</a:t>
            </a:r>
            <a:r>
              <a:rPr lang="en-GB" b="1" dirty="0"/>
              <a:t>!</a:t>
            </a:r>
            <a:endParaRPr lang="en-US" b="1" dirty="0"/>
          </a:p>
        </p:txBody>
      </p:sp>
      <p:pic>
        <p:nvPicPr>
          <p:cNvPr id="5" name="Picture 4">
            <a:extLst>
              <a:ext uri="{FF2B5EF4-FFF2-40B4-BE49-F238E27FC236}">
                <a16:creationId xmlns:a16="http://schemas.microsoft.com/office/drawing/2014/main" id="{89F5CA7D-ED64-4EDE-BED3-F9F5807ADD2D}"/>
              </a:ext>
            </a:extLst>
          </p:cNvPr>
          <p:cNvPicPr>
            <a:picLocks noChangeAspect="1"/>
          </p:cNvPicPr>
          <p:nvPr/>
        </p:nvPicPr>
        <p:blipFill rotWithShape="1">
          <a:blip r:embed="rId2"/>
          <a:srcRect l="10239" t="43021" r="84617" b="28326"/>
          <a:stretch/>
        </p:blipFill>
        <p:spPr>
          <a:xfrm>
            <a:off x="9060651" y="1229579"/>
            <a:ext cx="2898960" cy="5046013"/>
          </a:xfrm>
          <a:prstGeom prst="rect">
            <a:avLst/>
          </a:prstGeom>
        </p:spPr>
      </p:pic>
      <p:pic>
        <p:nvPicPr>
          <p:cNvPr id="6" name="Picture 5">
            <a:extLst>
              <a:ext uri="{FF2B5EF4-FFF2-40B4-BE49-F238E27FC236}">
                <a16:creationId xmlns:a16="http://schemas.microsoft.com/office/drawing/2014/main" id="{B34A4B66-8898-4A02-B676-5297DB477C26}"/>
              </a:ext>
            </a:extLst>
          </p:cNvPr>
          <p:cNvPicPr>
            <a:picLocks noChangeAspect="1"/>
          </p:cNvPicPr>
          <p:nvPr/>
        </p:nvPicPr>
        <p:blipFill rotWithShape="1">
          <a:blip r:embed="rId3"/>
          <a:srcRect l="10251" t="30728" r="84617" b="41061"/>
          <a:stretch/>
        </p:blipFill>
        <p:spPr>
          <a:xfrm>
            <a:off x="6071714" y="1229578"/>
            <a:ext cx="2937023" cy="5046014"/>
          </a:xfrm>
          <a:prstGeom prst="rect">
            <a:avLst/>
          </a:prstGeom>
        </p:spPr>
      </p:pic>
    </p:spTree>
    <p:extLst>
      <p:ext uri="{BB962C8B-B14F-4D97-AF65-F5344CB8AC3E}">
        <p14:creationId xmlns:p14="http://schemas.microsoft.com/office/powerpoint/2010/main" val="21074898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2.0.5522"/>
  <p:tag name="SLIDO_PRESENTATION_ID" val="00000000-0000-0000-0000-000000000000"/>
  <p:tag name="SLIDO_EVENT_UUID" val="b668304e-736d-4411-88b3-5546e13ef9e3"/>
  <p:tag name="SLIDO_EVENT_SECTION_UUID" val="d45758e9-a1b5-402a-8762-6867e238354b"/>
</p:tagLst>
</file>

<file path=ppt/tags/tag1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1.xml><?xml version="1.0" encoding="utf-8"?>
<p:tagLst xmlns:a="http://schemas.openxmlformats.org/drawingml/2006/main" xmlns:r="http://schemas.openxmlformats.org/officeDocument/2006/relationships" xmlns:p="http://schemas.openxmlformats.org/presentationml/2006/main">
  <p:tag name="SLIDO_ELEMENT" val="dotty"/>
</p:tagLst>
</file>

<file path=ppt/tags/tag12.xml><?xml version="1.0" encoding="utf-8"?>
<p:tagLst xmlns:a="http://schemas.openxmlformats.org/drawingml/2006/main" xmlns:r="http://schemas.openxmlformats.org/officeDocument/2006/relationships" xmlns:p="http://schemas.openxmlformats.org/presentationml/2006/main">
  <p:tag name="SLIDO_ELEMENT" val="logo"/>
</p:tagLst>
</file>

<file path=ppt/tags/tag1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4.xml><?xml version="1.0" encoding="utf-8"?>
<p:tagLst xmlns:a="http://schemas.openxmlformats.org/drawingml/2006/main" xmlns:r="http://schemas.openxmlformats.org/officeDocument/2006/relationships" xmlns:p="http://schemas.openxmlformats.org/presentationml/2006/main">
  <p:tag name="SLIDO_ELEMENT" val="title"/>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METADATA" val="eyJUaW1lc3RhbXAiOjE3MjMwMTQ0MzR9"/>
  <p:tag name="SLIDO_TYPE" val="SlidoPoll"/>
  <p:tag name="SLIDO_POLL_UUID" val="d7a5465a-52d6-4735-b19d-1c7a44c5a783"/>
  <p:tag name="SLIDO_TIMELINE" val="W3sicG9sbFF1ZXN0aW9uVXVpZCI6IjRlZDY5Nzc0LWJjMWItNGMxYi1hNTI3LWU3OTRhYmQzMWU4MCIsInNob3dSZXN1bHRzIjp0cnVlLCJzaG93Q29ycmVjdEFuc3dlcnMiOmZhbHNlLCJ2b3RpbmdMb2NrZWQiOmZhbHNlfV0="/>
</p:tagLst>
</file>

<file path=ppt/tags/tag1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8.xml><?xml version="1.0" encoding="utf-8"?>
<p:tagLst xmlns:a="http://schemas.openxmlformats.org/drawingml/2006/main" xmlns:r="http://schemas.openxmlformats.org/officeDocument/2006/relationships" xmlns:p="http://schemas.openxmlformats.org/presentationml/2006/main">
  <p:tag name="SLIDO_ELEMENT" val="dotty"/>
</p:tagLst>
</file>

<file path=ppt/tags/tag19.xml><?xml version="1.0" encoding="utf-8"?>
<p:tagLst xmlns:a="http://schemas.openxmlformats.org/drawingml/2006/main" xmlns:r="http://schemas.openxmlformats.org/officeDocument/2006/relationships" xmlns:p="http://schemas.openxmlformats.org/presentationml/2006/main">
  <p:tag name="SLIDO_ELEMENT" val="logo"/>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jMwMTQzMTl9"/>
  <p:tag name="SLIDO_TYPE" val="SlidoPoll"/>
  <p:tag name="SLIDO_POLL_UUID" val="ddb46282-2bf6-4393-9b72-35d3beaf6916"/>
  <p:tag name="SLIDO_TIMELINE" val="W3sicG9sbFF1ZXN0aW9uVXVpZCI6ImYwMDRmM2JkLWU4OGUtNDE3Ny05ZjA0LWUxNWFiMDY1YzUyZCIsInNob3dSZXN1bHRzIjpmYWxzZSwic2hvd0NvcnJlY3RBbnN3ZXJzIjpmYWxzZSwidm90aW5nTG9ja2VkIjpmYWxzZX0seyJwb2xsUXVlc3Rpb25VdWlkIjoiZjAwNGYzYmQtZTg4ZS00MTc3LTlmMDQtZTE1YWIwNjVjNTJkIiwic2hvd1Jlc3VsdHMiOnRydWUsInNob3dDb3JyZWN0QW5zd2VycyI6dHJ1ZSwidm90aW5nTG9ja2VkIjpmYWxzZX1d"/>
</p:tagLst>
</file>

<file path=ppt/tags/tag2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OpenText"/>
</p:tagLst>
</file>

<file path=ppt/tags/tag21.xml><?xml version="1.0" encoding="utf-8"?>
<p:tagLst xmlns:a="http://schemas.openxmlformats.org/drawingml/2006/main" xmlns:r="http://schemas.openxmlformats.org/officeDocument/2006/relationships" xmlns:p="http://schemas.openxmlformats.org/presentationml/2006/main">
  <p:tag name="SLIDO_ELEMENT" val="title"/>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METADATA" val="eyJUaW1lc3RhbXAiOjE3MjMwMTQ1NTd9"/>
  <p:tag name="SLIDO_TYPE" val="SlidoPoll"/>
  <p:tag name="SLIDO_POLL_UUID" val="24f6bbd9-28fd-4d9b-a1d1-83c4bac4d3c3"/>
  <p:tag name="SLIDO_TIMELINE" val="W3sicG9sbFF1ZXN0aW9uVXVpZCI6ImVlYmNiMTJmLTNiZmUtNDVkNS1hOTNmLThjNDc3NDAzODAwMCIsInNob3dSZXN1bHRzIjpmYWxzZSwic2hvd0NvcnJlY3RBbnN3ZXJzIjpmYWxzZSwidm90aW5nTG9ja2VkIjpmYWxzZX0seyJwb2xsUXVlc3Rpb25VdWlkIjoiZWViY2IxMmYtM2JmZS00NWQ1LWE5M2YtOGM0Nzc0MDM4MDAwIiwic2hvd1Jlc3VsdHMiOnRydWUsInNob3dDb3JyZWN0QW5zd2VycyI6dHJ1ZSwidm90aW5nTG9ja2VkIjpmYWxzZX1d"/>
</p:tagLst>
</file>

<file path=ppt/tags/tag2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5.xml><?xml version="1.0" encoding="utf-8"?>
<p:tagLst xmlns:a="http://schemas.openxmlformats.org/drawingml/2006/main" xmlns:r="http://schemas.openxmlformats.org/officeDocument/2006/relationships" xmlns:p="http://schemas.openxmlformats.org/presentationml/2006/main">
  <p:tag name="SLIDO_ELEMENT" val="dotty"/>
</p:tagLst>
</file>

<file path=ppt/tags/tag26.xml><?xml version="1.0" encoding="utf-8"?>
<p:tagLst xmlns:a="http://schemas.openxmlformats.org/drawingml/2006/main" xmlns:r="http://schemas.openxmlformats.org/officeDocument/2006/relationships" xmlns:p="http://schemas.openxmlformats.org/presentationml/2006/main">
  <p:tag name="SLIDO_ELEMENT" val="logo"/>
</p:tagLst>
</file>

<file path=ppt/tags/tag2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28.xml><?xml version="1.0" encoding="utf-8"?>
<p:tagLst xmlns:a="http://schemas.openxmlformats.org/drawingml/2006/main" xmlns:r="http://schemas.openxmlformats.org/officeDocument/2006/relationships" xmlns:p="http://schemas.openxmlformats.org/presentationml/2006/main">
  <p:tag name="SLIDO_ELEMENT" val="title"/>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0.xml><?xml version="1.0" encoding="utf-8"?>
<p:tagLst xmlns:a="http://schemas.openxmlformats.org/drawingml/2006/main" xmlns:r="http://schemas.openxmlformats.org/officeDocument/2006/relationships" xmlns:p="http://schemas.openxmlformats.org/presentationml/2006/main">
  <p:tag name="SLIDO_METADATA" val="eyJUaW1lc3RhbXAiOjE3MjMwMTQ2NTl9"/>
  <p:tag name="SLIDO_TYPE" val="SlidoPoll"/>
  <p:tag name="SLIDO_POLL_UUID" val="25ca1ca8-8142-4692-a43a-c98aa9699fe5"/>
  <p:tag name="SLIDO_TIMELINE" val="W3sicG9sbFF1ZXN0aW9uVXVpZCI6ImMxMzY0YTMyLWMwZDQtNDcyZC04OGI0LTMxY2Y0MDUxZTg0YSIsInNob3dSZXN1bHRzIjpmYWxzZSwic2hvd0NvcnJlY3RBbnN3ZXJzIjpmYWxzZSwidm90aW5nTG9ja2VkIjpmYWxzZX0seyJwb2xsUXVlc3Rpb25VdWlkIjoiYzEzNjRhMzItYzBkNC00NzJkLTg4YjQtMzFjZjQwNTFlODRhIiwic2hvd1Jlc3VsdHMiOnRydWUsInNob3dDb3JyZWN0QW5zd2VycyI6dHJ1ZSwidm90aW5nTG9ja2VkIjpmYWxzZX1d"/>
</p:tagLst>
</file>

<file path=ppt/tags/tag31.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2.xml><?xml version="1.0" encoding="utf-8"?>
<p:tagLst xmlns:a="http://schemas.openxmlformats.org/drawingml/2006/main" xmlns:r="http://schemas.openxmlformats.org/officeDocument/2006/relationships" xmlns:p="http://schemas.openxmlformats.org/presentationml/2006/main">
  <p:tag name="SLIDO_ELEMENT" val="dotty"/>
</p:tagLst>
</file>

<file path=ppt/tags/tag33.xml><?xml version="1.0" encoding="utf-8"?>
<p:tagLst xmlns:a="http://schemas.openxmlformats.org/drawingml/2006/main" xmlns:r="http://schemas.openxmlformats.org/officeDocument/2006/relationships" xmlns:p="http://schemas.openxmlformats.org/presentationml/2006/main">
  <p:tag name="SLIDO_ELEMENT" val="logo"/>
</p:tagLst>
</file>

<file path=ppt/tags/tag34.xml><?xml version="1.0" encoding="utf-8"?>
<p:tagLst xmlns:a="http://schemas.openxmlformats.org/drawingml/2006/main" xmlns:r="http://schemas.openxmlformats.org/officeDocument/2006/relationships" xmlns:p="http://schemas.openxmlformats.org/presentationml/2006/main">
  <p:tag name="SLIDO_ELEMENT" val="title"/>
</p:tagLst>
</file>

<file path=ppt/tags/tag35.xml><?xml version="1.0" encoding="utf-8"?>
<p:tagLst xmlns:a="http://schemas.openxmlformats.org/drawingml/2006/main" xmlns:r="http://schemas.openxmlformats.org/officeDocument/2006/relationships" xmlns:p="http://schemas.openxmlformats.org/presentationml/2006/main">
  <p:tag name="SLIDO_ELEMENT" val="footer"/>
</p:tagLst>
</file>

<file path=ppt/tags/tag3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37.xml><?xml version="1.0" encoding="utf-8"?>
<p:tagLst xmlns:a="http://schemas.openxmlformats.org/drawingml/2006/main" xmlns:r="http://schemas.openxmlformats.org/officeDocument/2006/relationships" xmlns:p="http://schemas.openxmlformats.org/presentationml/2006/main">
  <p:tag name="SLIDO_METADATA" val="eyJUaW1lc3RhbXAiOjE3MjMwMTYzMzJ9"/>
  <p:tag name="SLIDO_TYPE" val="SlidoPoll"/>
  <p:tag name="SLIDO_POLL_UUID" val="c1e2d424-e753-41b3-b5d3-453385a385c7"/>
  <p:tag name="SLIDO_TIMELINE" val="W3sicG9sbFF1ZXN0aW9uVXVpZCI6ImJlZGFmM2Q0LWVlNzQtNGJhNC05YzA0LWFiNGU2YjI4YmNmMiIsInNob3dSZXN1bHRzIjpmYWxzZSwic2hvd0NvcnJlY3RBbnN3ZXJzIjpmYWxzZSwidm90aW5nTG9ja2VkIjpmYWxzZX0seyJwb2xsUXVlc3Rpb25VdWlkIjoiYmVkYWYzZDQtZWU3NC00YmE0LTljMDQtYWI0ZTZiMjhiY2YyIiwic2hvd1Jlc3VsdHMiOnRydWUsInNob3dDb3JyZWN0QW5zd2VycyI6dHJ1ZSwidm90aW5nTG9ja2VkIjpmYWxzZX1d"/>
</p:tagLst>
</file>

<file path=ppt/tags/tag38.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9.xml><?xml version="1.0" encoding="utf-8"?>
<p:tagLst xmlns:a="http://schemas.openxmlformats.org/drawingml/2006/main" xmlns:r="http://schemas.openxmlformats.org/officeDocument/2006/relationships" xmlns:p="http://schemas.openxmlformats.org/presentationml/2006/main">
  <p:tag name="SLIDO_ELEMENT" val="dotty"/>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40.xml><?xml version="1.0" encoding="utf-8"?>
<p:tagLst xmlns:a="http://schemas.openxmlformats.org/drawingml/2006/main" xmlns:r="http://schemas.openxmlformats.org/officeDocument/2006/relationships" xmlns:p="http://schemas.openxmlformats.org/presentationml/2006/main">
  <p:tag name="SLIDO_ELEMENT" val="logo"/>
</p:tagLst>
</file>

<file path=ppt/tags/tag41.xml><?xml version="1.0" encoding="utf-8"?>
<p:tagLst xmlns:a="http://schemas.openxmlformats.org/drawingml/2006/main" xmlns:r="http://schemas.openxmlformats.org/officeDocument/2006/relationships" xmlns:p="http://schemas.openxmlformats.org/presentationml/2006/main">
  <p:tag name="SLIDO_ELEMENT" val="title"/>
</p:tagLst>
</file>

<file path=ppt/tags/tag42.xml><?xml version="1.0" encoding="utf-8"?>
<p:tagLst xmlns:a="http://schemas.openxmlformats.org/drawingml/2006/main" xmlns:r="http://schemas.openxmlformats.org/officeDocument/2006/relationships" xmlns:p="http://schemas.openxmlformats.org/presentationml/2006/main">
  <p:tag name="SLIDO_ELEMENT" val="footer"/>
</p:tagLst>
</file>

<file path=ppt/tags/tag4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4.xml><?xml version="1.0" encoding="utf-8"?>
<p:tagLst xmlns:a="http://schemas.openxmlformats.org/drawingml/2006/main" xmlns:r="http://schemas.openxmlformats.org/officeDocument/2006/relationships" xmlns:p="http://schemas.openxmlformats.org/presentationml/2006/main">
  <p:tag name="SLIDO_METADATA" val="eyJUaW1lc3RhbXAiOjE3MjMwMTY0ODV9"/>
  <p:tag name="SLIDO_TYPE" val="SlidoPoll"/>
  <p:tag name="SLIDO_POLL_UUID" val="6b0f6884-1b0b-46ec-83ab-7347d8fc477f"/>
  <p:tag name="SLIDO_TIMELINE" val="W3sicG9sbFF1ZXN0aW9uVXVpZCI6IjAzMmU5YWU2LWFiN2ItNGZlZi1iMGViLWNhYTg4MTQ2MjBiYiIsInNob3dSZXN1bHRzIjpmYWxzZSwic2hvd0NvcnJlY3RBbnN3ZXJzIjpmYWxzZSwidm90aW5nTG9ja2VkIjpmYWxzZX0seyJwb2xsUXVlc3Rpb25VdWlkIjoiMDMyZTlhZTYtYWI3Yi00ZmVmLWIwZWItY2FhODgxNDYyMGJiIiwic2hvd1Jlc3VsdHMiOnRydWUsInNob3dDb3JyZWN0QW5zd2VycyI6dHJ1ZSwidm90aW5nTG9ja2VkIjpmYWxzZX1d"/>
</p:tagLst>
</file>

<file path=ppt/tags/tag45.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6.xml><?xml version="1.0" encoding="utf-8"?>
<p:tagLst xmlns:a="http://schemas.openxmlformats.org/drawingml/2006/main" xmlns:r="http://schemas.openxmlformats.org/officeDocument/2006/relationships" xmlns:p="http://schemas.openxmlformats.org/presentationml/2006/main">
  <p:tag name="SLIDO_ELEMENT" val="dotty"/>
</p:tagLst>
</file>

<file path=ppt/tags/tag47.xml><?xml version="1.0" encoding="utf-8"?>
<p:tagLst xmlns:a="http://schemas.openxmlformats.org/drawingml/2006/main" xmlns:r="http://schemas.openxmlformats.org/officeDocument/2006/relationships" xmlns:p="http://schemas.openxmlformats.org/presentationml/2006/main">
  <p:tag name="SLIDO_ELEMENT" val="logo"/>
</p:tagLst>
</file>

<file path=ppt/tags/tag48.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49.xml><?xml version="1.0" encoding="utf-8"?>
<p:tagLst xmlns:a="http://schemas.openxmlformats.org/drawingml/2006/main" xmlns:r="http://schemas.openxmlformats.org/officeDocument/2006/relationships" xmlns:p="http://schemas.openxmlformats.org/presentationml/2006/main">
  <p:tag name="SLIDO_ELEMENT" val="title"/>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50.xml><?xml version="1.0" encoding="utf-8"?>
<p:tagLst xmlns:a="http://schemas.openxmlformats.org/drawingml/2006/main" xmlns:r="http://schemas.openxmlformats.org/officeDocument/2006/relationships" xmlns:p="http://schemas.openxmlformats.org/presentationml/2006/main">
  <p:tag name="SLIDO_ELEMENT" val="footer"/>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METADATA" val="eyJUaW1lc3RhbXAiOjE3MjMwMTQzOTl9"/>
  <p:tag name="SLIDO_TYPE" val="SlidoPoll"/>
  <p:tag name="SLIDO_POLL_UUID" val="64d5a2d8-1120-4b7d-951e-da51c498efb3"/>
  <p:tag name="SLIDO_TIMELINE" val="W3sicG9sbFF1ZXN0aW9uVXVpZCI6ImVlMGI4ZTgxLTJmNDEtNDU3MC1hMTIxLTczMDZkNmQwYTRhZiIsInNob3dSZXN1bHRzIjpmYWxzZSwic2hvd0NvcnJlY3RBbnN3ZXJzIjpmYWxzZSwidm90aW5nTG9ja2VkIjpmYWxzZX0seyJwb2xsUXVlc3Rpb25VdWlkIjoiZWUwYjhlODEtMmY0MS00NTcwLWExMjEtNzMwNmQ2ZDBhNGFmIiwic2hvd1Jlc3VsdHMiOnRydWUsInNob3dDb3JyZWN0QW5zd2VycyI6dHJ1ZSwidm90aW5nTG9ja2VkIjpmYWxzZX1d"/>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235</TotalTime>
  <Words>5298</Words>
  <Application>Microsoft Office PowerPoint</Application>
  <PresentationFormat>Widescreen</PresentationFormat>
  <Paragraphs>530</Paragraphs>
  <Slides>76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Aptos</vt:lpstr>
      <vt:lpstr>Arial</vt:lpstr>
      <vt:lpstr>Calibri</vt:lpstr>
      <vt:lpstr>Calibri Light</vt:lpstr>
      <vt:lpstr>Cambria Math</vt:lpstr>
      <vt:lpstr>Wingdings</vt:lpstr>
      <vt:lpstr>1_Office Theme</vt:lpstr>
      <vt:lpstr>A gamified introduction to Python Programming  Lecture 3 None, pass, Booleans and functions</vt:lpstr>
      <vt:lpstr>Outline (Chapter 3)</vt:lpstr>
      <vt:lpstr>The None type</vt:lpstr>
      <vt:lpstr>The pass keyword</vt:lpstr>
      <vt:lpstr>The pass keyword</vt:lpstr>
      <vt:lpstr>The boolean type</vt:lpstr>
      <vt:lpstr>Boolean comparisons</vt:lpstr>
      <vt:lpstr>Boolean comparisons</vt:lpstr>
      <vt:lpstr>Boolean comparisons</vt:lpstr>
      <vt:lpstr>Boolean comparisons</vt:lpstr>
      <vt:lpstr>Boolean comparisons</vt:lpstr>
      <vt:lpstr>Boolean comparisons</vt:lpstr>
      <vt:lpstr>Boolean combinations: and, or, not</vt:lpstr>
      <vt:lpstr>Boolean combinations: and, or, not</vt:lpstr>
      <vt:lpstr>Boolean combinations: and, or, not</vt:lpstr>
      <vt:lpstr>Boolean combinations: and, or, not</vt:lpstr>
      <vt:lpstr>PowerPoint Presentation</vt:lpstr>
      <vt:lpstr>Boolean type: practice quiz! (answers)</vt:lpstr>
      <vt:lpstr>PowerPoint Presentation</vt:lpstr>
      <vt:lpstr>Boolean type: practice quiz! (answers)</vt:lpstr>
      <vt:lpstr>PowerPoint Presentation</vt:lpstr>
      <vt:lpstr>Boolean type: practice quiz! (answers)</vt:lpstr>
      <vt:lpstr>Boolean type: practice quiz! (answers)</vt:lpstr>
      <vt:lpstr>PowerPoint Presentation</vt:lpstr>
      <vt:lpstr>Boolean type: practice quiz! (answers)</vt:lpstr>
      <vt:lpstr>PowerPoint Presentation</vt:lpstr>
      <vt:lpstr>Boolean type: practice quiz! (answers)</vt:lpstr>
      <vt:lpstr>Boolean type: practice quiz! (answers)</vt:lpstr>
      <vt:lpstr>Boolean conversion</vt:lpstr>
      <vt:lpstr>Boolean conversion</vt:lpstr>
      <vt:lpstr>Boolean conversion</vt:lpstr>
      <vt:lpstr>PowerPoint Presentation</vt:lpstr>
      <vt:lpstr>PowerPoint Presentation</vt:lpstr>
      <vt:lpstr>Short-circuit evaluation</vt:lpstr>
      <vt:lpstr>Short-circuit evaluation</vt:lpstr>
      <vt:lpstr>Activity 1: Guess the number game!</vt:lpstr>
      <vt:lpstr>Function objects</vt:lpstr>
      <vt:lpstr>Function objects</vt:lpstr>
      <vt:lpstr>Function formatting in Python</vt:lpstr>
      <vt:lpstr>Function formatting in Python</vt:lpstr>
      <vt:lpstr>Function formatting in Python</vt:lpstr>
      <vt:lpstr>Function formatting in Python</vt:lpstr>
      <vt:lpstr>Function formatting in Python</vt:lpstr>
      <vt:lpstr>Function formatting in Python</vt:lpstr>
      <vt:lpstr>Returning vs. Printing</vt:lpstr>
      <vt:lpstr>Function formatting in Python</vt:lpstr>
      <vt:lpstr>Variables in functions</vt:lpstr>
      <vt:lpstr>Variables in functions and memory state</vt:lpstr>
      <vt:lpstr>Variables in functions and memory state</vt:lpstr>
      <vt:lpstr>Variables in functions and memory state</vt:lpstr>
      <vt:lpstr>Variables in functions and memory state</vt:lpstr>
      <vt:lpstr>Variables in functions and memory state</vt:lpstr>
      <vt:lpstr>Variables in functions and memory state</vt:lpstr>
      <vt:lpstr>Variables in functions</vt:lpstr>
      <vt:lpstr>Variables in functions and memory state</vt:lpstr>
      <vt:lpstr>Variables in functions and memory state</vt:lpstr>
      <vt:lpstr>Variables in functions and memory state</vt:lpstr>
      <vt:lpstr>Variables in functions and memory state</vt:lpstr>
      <vt:lpstr>Variables in functions and memory state</vt:lpstr>
      <vt:lpstr>Variables in functions and memory state</vt:lpstr>
      <vt:lpstr>A note on global variables</vt:lpstr>
      <vt:lpstr>A note on global variables</vt:lpstr>
      <vt:lpstr>Matt’s Great advice</vt:lpstr>
      <vt:lpstr>Matt’s Great advice: example</vt:lpstr>
      <vt:lpstr>Subfunctions and calling them in other functions</vt:lpstr>
      <vt:lpstr>Functional diagrams</vt:lpstr>
      <vt:lpstr>Matt’s Great advice</vt:lpstr>
      <vt:lpstr>Activity 2: Ballistics of an angry bird</vt:lpstr>
      <vt:lpstr>Activity 2: Ballistics of an angry bird</vt:lpstr>
      <vt:lpstr>Conclusion (Chapter 3)</vt:lpstr>
      <vt:lpstr>More activities for you to practice!</vt:lpstr>
      <vt:lpstr>More activities for you to practice!</vt:lpstr>
      <vt:lpstr>More activities for you to practice!</vt:lpstr>
      <vt:lpstr>Activity 6: What color is the square?</vt:lpstr>
      <vt:lpstr>Activity 6: Hint</vt:lpstr>
      <vt:lpstr>More activities for you to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Matthieu DE MARI</dc:creator>
  <cp:lastModifiedBy>Matthieu DE MARI</cp:lastModifiedBy>
  <cp:revision>14</cp:revision>
  <dcterms:created xsi:type="dcterms:W3CDTF">2024-08-07T07:03:49Z</dcterms:created>
  <dcterms:modified xsi:type="dcterms:W3CDTF">2025-08-23T17:17:42Z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oAppVersion">
    <vt:lpwstr>1.12.0.5522</vt:lpwstr>
  </property>
  <property fmtid="{D5CDD505-2E9C-101B-9397-08002B2CF9AE}" pid="3" name="MSIP_Label_be298231-ee28-4c9e-9ffa-238d0040efda_Enabled">
    <vt:lpwstr>true</vt:lpwstr>
  </property>
  <property fmtid="{D5CDD505-2E9C-101B-9397-08002B2CF9AE}" pid="4" name="MSIP_Label_be298231-ee28-4c9e-9ffa-238d0040efda_SetDate">
    <vt:lpwstr>2025-03-14T01:10:05Z</vt:lpwstr>
  </property>
  <property fmtid="{D5CDD505-2E9C-101B-9397-08002B2CF9AE}" pid="5" name="MSIP_Label_be298231-ee28-4c9e-9ffa-238d0040efda_Method">
    <vt:lpwstr>Privileged</vt:lpwstr>
  </property>
  <property fmtid="{D5CDD505-2E9C-101B-9397-08002B2CF9AE}" pid="6" name="MSIP_Label_be298231-ee28-4c9e-9ffa-238d0040efda_Name">
    <vt:lpwstr>Public</vt:lpwstr>
  </property>
  <property fmtid="{D5CDD505-2E9C-101B-9397-08002B2CF9AE}" pid="7" name="MSIP_Label_be298231-ee28-4c9e-9ffa-238d0040efda_SiteId">
    <vt:lpwstr>3476b776-e990-4f72-b950-62489831623d</vt:lpwstr>
  </property>
  <property fmtid="{D5CDD505-2E9C-101B-9397-08002B2CF9AE}" pid="8" name="MSIP_Label_be298231-ee28-4c9e-9ffa-238d0040efda_ActionId">
    <vt:lpwstr>032e24c5-e9a0-4b4d-8f9a-88778d8aabc6</vt:lpwstr>
  </property>
  <property fmtid="{D5CDD505-2E9C-101B-9397-08002B2CF9AE}" pid="9" name="MSIP_Label_be298231-ee28-4c9e-9ffa-238d0040efda_ContentBits">
    <vt:lpwstr>0</vt:lpwstr>
  </property>
  <property fmtid="{D5CDD505-2E9C-101B-9397-08002B2CF9AE}" pid="10" name="MSIP_Label_be298231-ee28-4c9e-9ffa-238d0040efda_Tag">
    <vt:lpwstr>10, 0, 1, 1</vt:lpwstr>
  </property>
</Properties>
</file>